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7" r:id="rId2"/>
    <p:sldId id="258" r:id="rId3"/>
    <p:sldId id="297" r:id="rId4"/>
    <p:sldId id="298" r:id="rId5"/>
    <p:sldId id="299" r:id="rId6"/>
    <p:sldId id="260" r:id="rId7"/>
    <p:sldId id="300" r:id="rId8"/>
    <p:sldId id="301" r:id="rId9"/>
    <p:sldId id="262" r:id="rId10"/>
    <p:sldId id="263" r:id="rId11"/>
    <p:sldId id="264" r:id="rId12"/>
    <p:sldId id="265" r:id="rId13"/>
    <p:sldId id="266" r:id="rId14"/>
    <p:sldId id="292" r:id="rId15"/>
    <p:sldId id="270" r:id="rId16"/>
    <p:sldId id="273" r:id="rId17"/>
    <p:sldId id="276" r:id="rId18"/>
    <p:sldId id="278" r:id="rId19"/>
    <p:sldId id="293" r:id="rId20"/>
    <p:sldId id="285" r:id="rId21"/>
    <p:sldId id="286" r:id="rId22"/>
    <p:sldId id="294" r:id="rId23"/>
    <p:sldId id="295" r:id="rId24"/>
    <p:sldId id="296" r:id="rId25"/>
  </p:sldIdLst>
  <p:sldSz cx="7772400" cy="10058400"/>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2484" y="654"/>
      </p:cViewPr>
      <p:guideLst>
        <p:guide orient="horz" pos="3168"/>
        <p:guide pos="2448"/>
      </p:guideLst>
    </p:cSldViewPr>
  </p:slideViewPr>
  <p:notesTextViewPr>
    <p:cViewPr>
      <p:scale>
        <a:sx n="100" d="100"/>
        <a:sy n="100" d="100"/>
      </p:scale>
      <p:origin x="0" y="0"/>
    </p:cViewPr>
  </p:notesTextViewPr>
  <p:notesViewPr>
    <p:cSldViewPr snapToGrid="0">
      <p:cViewPr varScale="1">
        <p:scale>
          <a:sx n="71" d="100"/>
          <a:sy n="71" d="100"/>
        </p:scale>
        <p:origin x="-2790"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FCB4D50-0135-4AFE-9628-B1034E923A6B}" type="datetimeFigureOut">
              <a:rPr lang="en-US" smtClean="0"/>
              <a:t>11/27/2013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A74AFA11-E8E8-4178-9CF7-FE577EC00FA2}" type="slidenum">
              <a:rPr lang="en-US" smtClean="0"/>
              <a:t>‹#›</a:t>
            </a:fld>
            <a:endParaRPr lang="en-US"/>
          </a:p>
        </p:txBody>
      </p:sp>
    </p:spTree>
    <p:extLst>
      <p:ext uri="{BB962C8B-B14F-4D97-AF65-F5344CB8AC3E}">
        <p14:creationId xmlns:p14="http://schemas.microsoft.com/office/powerpoint/2010/main" val="3941276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pPr>
              <a:defRPr/>
            </a:pPr>
            <a:fld id="{523AE435-D169-430F-A9F4-1E8CF6A8A47D}" type="datetimeFigureOut">
              <a:rPr lang="en-US"/>
              <a:pPr>
                <a:defRPr/>
              </a:pPr>
              <a:t>11/27/2013</a:t>
            </a:fld>
            <a:endParaRPr lang="en-US"/>
          </a:p>
        </p:txBody>
      </p:sp>
      <p:sp>
        <p:nvSpPr>
          <p:cNvPr id="4" name="Slide Image Placeholder 3"/>
          <p:cNvSpPr>
            <a:spLocks noGrp="1" noRot="1" noChangeAspect="1"/>
          </p:cNvSpPr>
          <p:nvPr>
            <p:ph type="sldImg" idx="2"/>
          </p:nvPr>
        </p:nvSpPr>
        <p:spPr>
          <a:xfrm>
            <a:off x="2266950" y="720725"/>
            <a:ext cx="27813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pPr>
              <a:defRPr/>
            </a:pPr>
            <a:fld id="{A8ABA1A4-C21C-4E78-A126-BA4EDF9502E1}" type="slidenum">
              <a:rPr lang="en-US"/>
              <a:pPr>
                <a:defRPr/>
              </a:pPr>
              <a:t>‹#›</a:t>
            </a:fld>
            <a:endParaRPr lang="en-US"/>
          </a:p>
        </p:txBody>
      </p:sp>
    </p:spTree>
    <p:extLst>
      <p:ext uri="{BB962C8B-B14F-4D97-AF65-F5344CB8AC3E}">
        <p14:creationId xmlns:p14="http://schemas.microsoft.com/office/powerpoint/2010/main" val="35210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4"/>
            <a:ext cx="6606540" cy="2156037"/>
          </a:xfrm>
          <a:noFill/>
        </p:spPr>
        <p:txBody>
          <a:bodyPr/>
          <a:lstStyle>
            <a:lvl1pPr>
              <a:defRPr sz="4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1C8FCA-52D0-4EC9-851F-1A3645AE5295}" type="datetimeFigureOut">
              <a:rPr lang="en-US"/>
              <a:pPr>
                <a:defRPr/>
              </a:pPr>
              <a:t>11/27/2013</a:t>
            </a:fld>
            <a:endParaRPr lang="en-US"/>
          </a:p>
        </p:txBody>
      </p:sp>
      <p:sp>
        <p:nvSpPr>
          <p:cNvPr id="5" name="Footer Placeholder 4"/>
          <p:cNvSpPr>
            <a:spLocks noGrp="1"/>
          </p:cNvSpPr>
          <p:nvPr>
            <p:ph type="ftr" sz="quarter" idx="11"/>
          </p:nvPr>
        </p:nvSpPr>
        <p:spPr>
          <a:xfrm>
            <a:off x="2655569" y="9322647"/>
            <a:ext cx="2594347" cy="535517"/>
          </a:xfrm>
        </p:spPr>
        <p:txBody>
          <a:bodyPr/>
          <a:lstStyle>
            <a:lvl1pPr>
              <a:defRPr/>
            </a:lvl1pPr>
          </a:lstStyle>
          <a:p>
            <a:pPr>
              <a:defRPr/>
            </a:pPr>
            <a:r>
              <a:rPr lang="en-US" dirty="0" smtClean="0"/>
              <a:t>www.eng.yale.edu/grablab/openhand</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BADAEDA-B2C7-4163-9798-6C623160D50B}" type="slidenum">
              <a:rPr lang="en-US"/>
              <a:pPr>
                <a:defRPr/>
              </a:pPr>
              <a:t>‹#›</a:t>
            </a:fld>
            <a:endParaRPr lang="en-US"/>
          </a:p>
        </p:txBody>
      </p:sp>
    </p:spTree>
    <p:extLst>
      <p:ext uri="{BB962C8B-B14F-4D97-AF65-F5344CB8AC3E}">
        <p14:creationId xmlns:p14="http://schemas.microsoft.com/office/powerpoint/2010/main" val="22683835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512C65C-C12F-4EEF-A29F-CC600D860D64}"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A4305A-473E-49D7-98AF-1B523E711C06}" type="slidenum">
              <a:rPr lang="en-US"/>
              <a:pPr>
                <a:defRPr/>
              </a:pPr>
              <a:t>‹#›</a:t>
            </a:fld>
            <a:endParaRPr lang="en-US"/>
          </a:p>
        </p:txBody>
      </p:sp>
    </p:spTree>
    <p:extLst>
      <p:ext uri="{BB962C8B-B14F-4D97-AF65-F5344CB8AC3E}">
        <p14:creationId xmlns:p14="http://schemas.microsoft.com/office/powerpoint/2010/main" val="1696879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3"/>
            <a:ext cx="1748790" cy="85822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3"/>
            <a:ext cx="5116830" cy="85822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8A4BBB-1172-4D30-A712-C607E41386B8}"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02B3F1-4C46-4E15-9688-7B13771A133D}" type="slidenum">
              <a:rPr lang="en-US"/>
              <a:pPr>
                <a:defRPr/>
              </a:pPr>
              <a:t>‹#›</a:t>
            </a:fld>
            <a:endParaRPr lang="en-US"/>
          </a:p>
        </p:txBody>
      </p:sp>
    </p:spTree>
    <p:extLst>
      <p:ext uri="{BB962C8B-B14F-4D97-AF65-F5344CB8AC3E}">
        <p14:creationId xmlns:p14="http://schemas.microsoft.com/office/powerpoint/2010/main" val="2197211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20" y="688370"/>
            <a:ext cx="6995160" cy="664180"/>
          </a:xfrm>
        </p:spPr>
        <p:txBody>
          <a:bodyPr/>
          <a:lstStyle>
            <a:lvl1pPr>
              <a:defRPr sz="3600">
                <a:latin typeface="YaleDesign-SmallCap" pitchFamily="2" charset="0"/>
              </a:defRPr>
            </a:lvl1pPr>
          </a:lstStyle>
          <a:p>
            <a:r>
              <a:rPr lang="en-US" dirty="0" smtClean="0"/>
              <a:t>Click to edit title style</a:t>
            </a:r>
            <a:endParaRPr lang="en-US" dirty="0"/>
          </a:p>
        </p:txBody>
      </p:sp>
      <p:sp>
        <p:nvSpPr>
          <p:cNvPr id="3" name="Content Placeholder 2"/>
          <p:cNvSpPr>
            <a:spLocks noGrp="1"/>
          </p:cNvSpPr>
          <p:nvPr>
            <p:ph idx="1"/>
          </p:nvPr>
        </p:nvSpPr>
        <p:spPr>
          <a:xfrm>
            <a:off x="388620" y="1495425"/>
            <a:ext cx="6995160" cy="78171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5FBEFF-49F8-4EBF-B7C4-5307A73040AD}" type="datetimeFigureOut">
              <a:rPr lang="en-US"/>
              <a:pPr>
                <a:defRPr/>
              </a:pPr>
              <a:t>11/27/2013</a:t>
            </a:fld>
            <a:endParaRPr lang="en-US"/>
          </a:p>
        </p:txBody>
      </p:sp>
      <p:sp>
        <p:nvSpPr>
          <p:cNvPr id="5" name="Footer Placeholder 4"/>
          <p:cNvSpPr>
            <a:spLocks noGrp="1"/>
          </p:cNvSpPr>
          <p:nvPr>
            <p:ph type="ftr" sz="quarter" idx="11"/>
          </p:nvPr>
        </p:nvSpPr>
        <p:spPr>
          <a:xfrm>
            <a:off x="2655569" y="9322647"/>
            <a:ext cx="2547051" cy="535517"/>
          </a:xfrm>
        </p:spPr>
        <p:txBody>
          <a:bodyPr/>
          <a:lstStyle>
            <a:lvl1pPr>
              <a:defRPr/>
            </a:lvl1pPr>
          </a:lstStyle>
          <a:p>
            <a:pPr>
              <a:defRPr/>
            </a:pPr>
            <a:r>
              <a:rPr lang="en-US" dirty="0" smtClean="0"/>
              <a:t>www.eng.yale.edu/grablab/openhand</a:t>
            </a:r>
          </a:p>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935821-9DA4-4B6C-9960-D0C69C5C5F88}" type="slidenum">
              <a:rPr lang="en-US"/>
              <a:pPr>
                <a:defRPr/>
              </a:pPr>
              <a:t>‹#›</a:t>
            </a:fld>
            <a:endParaRPr lang="en-US"/>
          </a:p>
        </p:txBody>
      </p:sp>
    </p:spTree>
    <p:extLst>
      <p:ext uri="{BB962C8B-B14F-4D97-AF65-F5344CB8AC3E}">
        <p14:creationId xmlns:p14="http://schemas.microsoft.com/office/powerpoint/2010/main" val="1051006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8B7BD42-CB88-480C-A22F-CEF70266EDC4}"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4E430E-D3DB-4485-9C0A-175883EE0401}" type="slidenum">
              <a:rPr lang="en-US"/>
              <a:pPr>
                <a:defRPr/>
              </a:pPr>
              <a:t>‹#›</a:t>
            </a:fld>
            <a:endParaRPr lang="en-US"/>
          </a:p>
        </p:txBody>
      </p:sp>
    </p:spTree>
    <p:extLst>
      <p:ext uri="{BB962C8B-B14F-4D97-AF65-F5344CB8AC3E}">
        <p14:creationId xmlns:p14="http://schemas.microsoft.com/office/powerpoint/2010/main" val="147982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725998D-7C44-4AD8-806D-3F8388B952DE}"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10A95D-721F-46E3-B020-65E15E13EC8E}" type="slidenum">
              <a:rPr lang="en-US"/>
              <a:pPr>
                <a:defRPr/>
              </a:pPr>
              <a:t>‹#›</a:t>
            </a:fld>
            <a:endParaRPr lang="en-US"/>
          </a:p>
        </p:txBody>
      </p:sp>
    </p:spTree>
    <p:extLst>
      <p:ext uri="{BB962C8B-B14F-4D97-AF65-F5344CB8AC3E}">
        <p14:creationId xmlns:p14="http://schemas.microsoft.com/office/powerpoint/2010/main" val="16759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960DEB8-811D-4E20-9A23-E6B7F2DE7098}" type="datetimeFigureOut">
              <a:rPr lang="en-US"/>
              <a:pPr>
                <a:defRPr/>
              </a:pPr>
              <a:t>11/27/2013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7E4221C-9DCC-47A3-925B-22925B873B5C}" type="slidenum">
              <a:rPr lang="en-US"/>
              <a:pPr>
                <a:defRPr/>
              </a:pPr>
              <a:t>‹#›</a:t>
            </a:fld>
            <a:endParaRPr lang="en-US"/>
          </a:p>
        </p:txBody>
      </p:sp>
    </p:spTree>
    <p:extLst>
      <p:ext uri="{BB962C8B-B14F-4D97-AF65-F5344CB8AC3E}">
        <p14:creationId xmlns:p14="http://schemas.microsoft.com/office/powerpoint/2010/main" val="311198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6196902-63E7-4794-A88C-37E2E602C241}" type="datetimeFigureOut">
              <a:rPr lang="en-US"/>
              <a:pPr>
                <a:defRPr/>
              </a:pPr>
              <a:t>11/27/2013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85AA05-9169-4B63-9354-E5C60811ECE1}" type="slidenum">
              <a:rPr lang="en-US"/>
              <a:pPr>
                <a:defRPr/>
              </a:pPr>
              <a:t>‹#›</a:t>
            </a:fld>
            <a:endParaRPr lang="en-US"/>
          </a:p>
        </p:txBody>
      </p:sp>
    </p:spTree>
    <p:extLst>
      <p:ext uri="{BB962C8B-B14F-4D97-AF65-F5344CB8AC3E}">
        <p14:creationId xmlns:p14="http://schemas.microsoft.com/office/powerpoint/2010/main" val="396038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728E58-CC04-4148-977F-F88B73DCB3FE}" type="datetimeFigureOut">
              <a:rPr lang="en-US"/>
              <a:pPr>
                <a:defRPr/>
              </a:pPr>
              <a:t>11/27/2013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9AB9A2A-C2DE-4238-A1E1-6488333239E8}" type="slidenum">
              <a:rPr lang="en-US"/>
              <a:pPr>
                <a:defRPr/>
              </a:pPr>
              <a:t>‹#›</a:t>
            </a:fld>
            <a:endParaRPr lang="en-US"/>
          </a:p>
        </p:txBody>
      </p:sp>
    </p:spTree>
    <p:extLst>
      <p:ext uri="{BB962C8B-B14F-4D97-AF65-F5344CB8AC3E}">
        <p14:creationId xmlns:p14="http://schemas.microsoft.com/office/powerpoint/2010/main" val="3558899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A861D5-D30C-4CE2-B72F-99F6D548A24B}"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A7F1F4-9E4D-43C2-A214-718E4F21FADD}" type="slidenum">
              <a:rPr lang="en-US"/>
              <a:pPr>
                <a:defRPr/>
              </a:pPr>
              <a:t>‹#›</a:t>
            </a:fld>
            <a:endParaRPr lang="en-US"/>
          </a:p>
        </p:txBody>
      </p:sp>
    </p:spTree>
    <p:extLst>
      <p:ext uri="{BB962C8B-B14F-4D97-AF65-F5344CB8AC3E}">
        <p14:creationId xmlns:p14="http://schemas.microsoft.com/office/powerpoint/2010/main" val="311036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7"/>
            <a:ext cx="4663440" cy="603504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B2A1C44-1B3D-4138-BB29-FE2501580894}"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B96962-C6C8-4BAA-98F4-24DF0453127D}" type="slidenum">
              <a:rPr lang="en-US"/>
              <a:pPr>
                <a:defRPr/>
              </a:pPr>
              <a:t>‹#›</a:t>
            </a:fld>
            <a:endParaRPr lang="en-US"/>
          </a:p>
        </p:txBody>
      </p:sp>
    </p:spTree>
    <p:extLst>
      <p:ext uri="{BB962C8B-B14F-4D97-AF65-F5344CB8AC3E}">
        <p14:creationId xmlns:p14="http://schemas.microsoft.com/office/powerpoint/2010/main" val="21966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8620" y="298027"/>
            <a:ext cx="699516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388620" y="2346961"/>
            <a:ext cx="6995160" cy="66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1608ED5-2C4F-4D18-87B5-DDFE4478BD93}" type="datetimeFigureOut">
              <a:rPr lang="en-US"/>
              <a:pPr>
                <a:defRPr/>
              </a:pPr>
              <a:t>11/27/2013</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4469DAD-AC8A-4254-A7FD-D3802671D131}" type="slidenum">
              <a:rPr lang="en-US"/>
              <a:pPr>
                <a:defRPr/>
              </a:pPr>
              <a:t>‹#›</a:t>
            </a:fld>
            <a:endParaRPr lang="en-US"/>
          </a:p>
        </p:txBody>
      </p:sp>
      <p:sp>
        <p:nvSpPr>
          <p:cNvPr id="62" name="Rectangle 2"/>
          <p:cNvSpPr>
            <a:spLocks noChangeArrowheads="1"/>
          </p:cNvSpPr>
          <p:nvPr userDrawn="1"/>
        </p:nvSpPr>
        <p:spPr bwMode="auto">
          <a:xfrm>
            <a:off x="0" y="0"/>
            <a:ext cx="7772400" cy="10058400"/>
          </a:xfrm>
          <a:prstGeom prst="rect">
            <a:avLst/>
          </a:prstGeom>
          <a:solidFill>
            <a:srgbClr val="565656"/>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3" name="AutoShape 3"/>
          <p:cNvSpPr>
            <a:spLocks noChangeArrowheads="1"/>
          </p:cNvSpPr>
          <p:nvPr userDrawn="1"/>
        </p:nvSpPr>
        <p:spPr bwMode="auto">
          <a:xfrm>
            <a:off x="0" y="0"/>
            <a:ext cx="7696835" cy="9946640"/>
          </a:xfrm>
          <a:prstGeom prst="roundRect">
            <a:avLst>
              <a:gd name="adj" fmla="val 6111"/>
            </a:avLst>
          </a:prstGeom>
          <a:solidFill>
            <a:schemeClr val="bg1"/>
          </a:solidFill>
          <a:ln w="9525">
            <a:noFill/>
            <a:round/>
            <a:headEnd/>
            <a:tailEnd/>
          </a:ln>
        </p:spPr>
        <p:txBody>
          <a:bodyPr wrap="none" anchor="ctr"/>
          <a:lstStyle/>
          <a:p>
            <a:pPr fontAlgn="auto">
              <a:spcBef>
                <a:spcPts val="0"/>
              </a:spcBef>
              <a:spcAft>
                <a:spcPts val="0"/>
              </a:spcAft>
              <a:defRPr/>
            </a:pPr>
            <a:endParaRPr lang="en-US">
              <a:latin typeface="+mn-lt"/>
              <a:cs typeface="+mn-cs"/>
            </a:endParaRPr>
          </a:p>
        </p:txBody>
      </p:sp>
      <p:sp>
        <p:nvSpPr>
          <p:cNvPr id="64" name="Rectangle 4"/>
          <p:cNvSpPr>
            <a:spLocks noChangeArrowheads="1"/>
          </p:cNvSpPr>
          <p:nvPr userDrawn="1"/>
        </p:nvSpPr>
        <p:spPr bwMode="auto">
          <a:xfrm>
            <a:off x="0" y="1"/>
            <a:ext cx="7772400" cy="432097"/>
          </a:xfrm>
          <a:prstGeom prst="rect">
            <a:avLst/>
          </a:prstGeom>
          <a:solidFill>
            <a:schemeClr val="tx1"/>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5" name="Rectangle 5"/>
          <p:cNvSpPr>
            <a:spLocks noChangeArrowheads="1"/>
          </p:cNvSpPr>
          <p:nvPr userDrawn="1"/>
        </p:nvSpPr>
        <p:spPr bwMode="auto">
          <a:xfrm>
            <a:off x="0" y="276063"/>
            <a:ext cx="7772400" cy="285063"/>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6" name="Oval 8"/>
          <p:cNvSpPr>
            <a:spLocks noChangeArrowheads="1"/>
          </p:cNvSpPr>
          <p:nvPr userDrawn="1"/>
        </p:nvSpPr>
        <p:spPr bwMode="auto">
          <a:xfrm>
            <a:off x="86360" y="31509"/>
            <a:ext cx="816372" cy="907703"/>
          </a:xfrm>
          <a:prstGeom prst="ellipse">
            <a:avLst/>
          </a:prstGeom>
          <a:solidFill>
            <a:srgbClr val="CDBB33"/>
          </a:solidFill>
          <a:ln w="25400">
            <a:solidFill>
              <a:srgbClr val="CDBB33"/>
            </a:solidFill>
            <a:round/>
            <a:headEnd/>
            <a:tailEnd/>
          </a:ln>
        </p:spPr>
        <p:txBody>
          <a:bodyPr wrap="none" anchor="ctr"/>
          <a:lstStyle/>
          <a:p>
            <a:pPr algn="ctr" fontAlgn="auto">
              <a:spcBef>
                <a:spcPts val="0"/>
              </a:spcBef>
              <a:spcAft>
                <a:spcPts val="0"/>
              </a:spcAft>
              <a:defRPr/>
            </a:pPr>
            <a:endParaRPr lang="en-US">
              <a:solidFill>
                <a:srgbClr val="CDBB33"/>
              </a:solidFill>
              <a:latin typeface="+mn-lt"/>
              <a:cs typeface="+mn-cs"/>
            </a:endParaRPr>
          </a:p>
        </p:txBody>
      </p:sp>
      <p:sp>
        <p:nvSpPr>
          <p:cNvPr id="67" name="AutoShape 6"/>
          <p:cNvSpPr>
            <a:spLocks noChangeArrowheads="1"/>
          </p:cNvSpPr>
          <p:nvPr userDrawn="1"/>
        </p:nvSpPr>
        <p:spPr bwMode="auto">
          <a:xfrm>
            <a:off x="0" y="4503"/>
            <a:ext cx="7772400" cy="562625"/>
          </a:xfrm>
          <a:prstGeom prst="roundRect">
            <a:avLst>
              <a:gd name="adj" fmla="val 50000"/>
            </a:avLst>
          </a:prstGeom>
          <a:solidFill>
            <a:srgbClr val="203B8C"/>
          </a:solidFill>
          <a:ln w="9525">
            <a:noFill/>
            <a:round/>
            <a:headEnd/>
            <a:tailEnd/>
          </a:ln>
        </p:spPr>
        <p:txBody>
          <a:bodyPr wrap="none" anchor="ctr"/>
          <a:lstStyle/>
          <a:p>
            <a:pPr algn="ctr" fontAlgn="auto">
              <a:spcBef>
                <a:spcPts val="0"/>
              </a:spcBef>
              <a:spcAft>
                <a:spcPts val="0"/>
              </a:spcAft>
              <a:defRPr/>
            </a:pPr>
            <a:endParaRPr lang="en-US">
              <a:latin typeface="+mn-lt"/>
              <a:cs typeface="+mn-cs"/>
            </a:endParaRPr>
          </a:p>
        </p:txBody>
      </p:sp>
      <p:sp>
        <p:nvSpPr>
          <p:cNvPr id="68" name="Text Box 7"/>
          <p:cNvSpPr txBox="1">
            <a:spLocks noChangeArrowheads="1"/>
          </p:cNvSpPr>
          <p:nvPr userDrawn="1"/>
        </p:nvSpPr>
        <p:spPr bwMode="auto">
          <a:xfrm>
            <a:off x="920274" y="142534"/>
            <a:ext cx="2823590" cy="338554"/>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600" dirty="0" smtClean="0">
                <a:solidFill>
                  <a:srgbClr val="CDBB33"/>
                </a:solidFill>
                <a:latin typeface="YaleDesign-WebSmallCap" pitchFamily="2" charset="0"/>
                <a:cs typeface="+mn-cs"/>
              </a:rPr>
              <a:t>Model T42 (Version</a:t>
            </a:r>
            <a:r>
              <a:rPr lang="en-US" sz="1600" baseline="0" dirty="0" smtClean="0">
                <a:solidFill>
                  <a:srgbClr val="CDBB33"/>
                </a:solidFill>
                <a:latin typeface="YaleDesign-WebSmallCap" pitchFamily="2" charset="0"/>
                <a:cs typeface="+mn-cs"/>
              </a:rPr>
              <a:t> 0.3)</a:t>
            </a:r>
            <a:endParaRPr lang="en-US" sz="1600" dirty="0">
              <a:solidFill>
                <a:srgbClr val="CDBB33"/>
              </a:solidFill>
              <a:latin typeface="YaleDesign-WebSmallCap" pitchFamily="2" charset="0"/>
              <a:cs typeface="+mn-cs"/>
            </a:endParaRPr>
          </a:p>
        </p:txBody>
      </p:sp>
      <p:sp>
        <p:nvSpPr>
          <p:cNvPr id="71" name="Text Box 12"/>
          <p:cNvSpPr txBox="1">
            <a:spLocks noChangeArrowheads="1"/>
          </p:cNvSpPr>
          <p:nvPr userDrawn="1"/>
        </p:nvSpPr>
        <p:spPr bwMode="auto">
          <a:xfrm>
            <a:off x="5755918" y="36009"/>
            <a:ext cx="1784898" cy="307777"/>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400" dirty="0">
                <a:solidFill>
                  <a:schemeClr val="bg1"/>
                </a:solidFill>
                <a:latin typeface="YaleAdmin-WebSmallCap" pitchFamily="2" charset="0"/>
                <a:cs typeface="+mn-cs"/>
              </a:rPr>
              <a:t>Yale University</a:t>
            </a:r>
          </a:p>
        </p:txBody>
      </p:sp>
      <p:pic>
        <p:nvPicPr>
          <p:cNvPr id="1039" name="Picture 15" descr="yale crest"/>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217807" y="55515"/>
            <a:ext cx="356235" cy="4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0" name="Straight Connector 16"/>
          <p:cNvCxnSpPr>
            <a:cxnSpLocks noChangeShapeType="1"/>
          </p:cNvCxnSpPr>
          <p:nvPr userDrawn="1"/>
        </p:nvCxnSpPr>
        <p:spPr bwMode="auto">
          <a:xfrm rot="10800000">
            <a:off x="855504" y="567128"/>
            <a:ext cx="6916896"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76" name="Text Box 12"/>
          <p:cNvSpPr txBox="1">
            <a:spLocks noChangeArrowheads="1"/>
          </p:cNvSpPr>
          <p:nvPr userDrawn="1"/>
        </p:nvSpPr>
        <p:spPr bwMode="auto">
          <a:xfrm>
            <a:off x="5308243" y="255709"/>
            <a:ext cx="2051050" cy="276999"/>
          </a:xfrm>
          <a:prstGeom prst="rect">
            <a:avLst/>
          </a:prstGeom>
          <a:noFill/>
          <a:ln w="9525">
            <a:noFill/>
            <a:miter lim="800000"/>
            <a:headEnd/>
            <a:tailEnd/>
          </a:ln>
        </p:spPr>
        <p:txBody>
          <a:bodyPr>
            <a:spAutoFit/>
          </a:bodyPr>
          <a:lstStyle/>
          <a:p>
            <a:pPr fontAlgn="auto">
              <a:spcBef>
                <a:spcPct val="50000"/>
              </a:spcBef>
              <a:spcAft>
                <a:spcPts val="0"/>
              </a:spcAft>
              <a:defRPr/>
            </a:pPr>
            <a:r>
              <a:rPr lang="en-US" sz="1200" dirty="0">
                <a:solidFill>
                  <a:srgbClr val="577CA9"/>
                </a:solidFill>
                <a:latin typeface="YaleAdmin-WebSmallCap" pitchFamily="2" charset="0"/>
                <a:cs typeface="+mn-cs"/>
              </a:rPr>
              <a:t>Mechanical Engineering</a:t>
            </a:r>
          </a:p>
        </p:txBody>
      </p:sp>
      <p:sp>
        <p:nvSpPr>
          <p:cNvPr id="77" name="Oval 8"/>
          <p:cNvSpPr>
            <a:spLocks noChangeArrowheads="1"/>
          </p:cNvSpPr>
          <p:nvPr userDrawn="1"/>
        </p:nvSpPr>
        <p:spPr bwMode="auto">
          <a:xfrm>
            <a:off x="129540" y="76518"/>
            <a:ext cx="738109" cy="820684"/>
          </a:xfrm>
          <a:prstGeom prst="ellipse">
            <a:avLst/>
          </a:prstGeom>
          <a:solidFill>
            <a:schemeClr val="bg1"/>
          </a:solidFill>
          <a:ln w="57150">
            <a:solidFill>
              <a:srgbClr val="203B8C"/>
            </a:solidFill>
            <a:round/>
            <a:headEnd/>
            <a:tailEnd/>
          </a:ln>
        </p:spPr>
        <p:txBody>
          <a:bodyPr wrap="none" anchor="ctr"/>
          <a:lstStyle/>
          <a:p>
            <a:pPr algn="ctr" fontAlgn="auto">
              <a:spcBef>
                <a:spcPts val="0"/>
              </a:spcBef>
              <a:spcAft>
                <a:spcPts val="0"/>
              </a:spcAft>
              <a:defRPr/>
            </a:pPr>
            <a:endParaRPr lang="en-US">
              <a:latin typeface="+mn-lt"/>
              <a:cs typeface="+mn-cs"/>
            </a:endParaRPr>
          </a:p>
        </p:txBody>
      </p:sp>
      <p:pic>
        <p:nvPicPr>
          <p:cNvPr id="1043" name="Picture 9" descr="medium_screen"/>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244238" y="213049"/>
            <a:ext cx="530304" cy="63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4" name="Straight Connector 21"/>
          <p:cNvCxnSpPr>
            <a:cxnSpLocks noChangeShapeType="1"/>
          </p:cNvCxnSpPr>
          <p:nvPr userDrawn="1"/>
        </p:nvCxnSpPr>
        <p:spPr bwMode="auto">
          <a:xfrm rot="10800000">
            <a:off x="1350" y="562628"/>
            <a:ext cx="107950"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80" name="Rectangle 5"/>
          <p:cNvSpPr>
            <a:spLocks noChangeArrowheads="1"/>
          </p:cNvSpPr>
          <p:nvPr userDrawn="1"/>
        </p:nvSpPr>
        <p:spPr bwMode="auto">
          <a:xfrm>
            <a:off x="47229" y="462105"/>
            <a:ext cx="76914" cy="90020"/>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29" name="Block Arc 28"/>
          <p:cNvSpPr/>
          <p:nvPr userDrawn="1"/>
        </p:nvSpPr>
        <p:spPr>
          <a:xfrm>
            <a:off x="6061393" y="9173634"/>
            <a:ext cx="1111885" cy="1769533"/>
          </a:xfrm>
          <a:prstGeom prst="blockArc">
            <a:avLst>
              <a:gd name="adj1" fmla="val 10800000"/>
              <a:gd name="adj2" fmla="val 21599999"/>
              <a:gd name="adj3"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8" name="Block Arc 27"/>
          <p:cNvSpPr/>
          <p:nvPr userDrawn="1"/>
        </p:nvSpPr>
        <p:spPr>
          <a:xfrm>
            <a:off x="6060284" y="9285851"/>
            <a:ext cx="1114343" cy="1530138"/>
          </a:xfrm>
          <a:prstGeom prst="blockArc">
            <a:avLst>
              <a:gd name="adj1" fmla="val 10746537"/>
              <a:gd name="adj2" fmla="val 35286"/>
              <a:gd name="adj3" fmla="val 6873"/>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10" name="Group 9"/>
          <p:cNvGrpSpPr/>
          <p:nvPr userDrawn="1"/>
        </p:nvGrpSpPr>
        <p:grpSpPr>
          <a:xfrm>
            <a:off x="6000671" y="9524999"/>
            <a:ext cx="1236028" cy="511858"/>
            <a:chOff x="6000671" y="9378527"/>
            <a:chExt cx="1236028" cy="698221"/>
          </a:xfrm>
        </p:grpSpPr>
        <p:pic>
          <p:nvPicPr>
            <p:cNvPr id="1047" name="Picture 11" descr="grablab_logo_black"/>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6200378" y="9378527"/>
              <a:ext cx="835263" cy="67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p:cNvSpPr/>
            <p:nvPr userDrawn="1"/>
          </p:nvSpPr>
          <p:spPr>
            <a:xfrm>
              <a:off x="6000671" y="9956698"/>
              <a:ext cx="124143" cy="118746"/>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userDrawn="1"/>
          </p:nvSpPr>
          <p:spPr>
            <a:xfrm>
              <a:off x="7112556" y="9955675"/>
              <a:ext cx="124143" cy="121073"/>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10.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54.png"/><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6.png"/><Relationship Id="rId7" Type="http://schemas.openxmlformats.org/officeDocument/2006/relationships/image" Target="../media/image16.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58.png"/><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0.png"/><Relationship Id="rId7" Type="http://schemas.openxmlformats.org/officeDocument/2006/relationships/image" Target="../media/image9.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21.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66.png"/><Relationship Id="rId4" Type="http://schemas.openxmlformats.org/officeDocument/2006/relationships/image" Target="../media/image65.pn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6.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22.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25.png"/><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78.png"/><Relationship Id="rId4" Type="http://schemas.openxmlformats.org/officeDocument/2006/relationships/image" Target="../media/image77.png"/></Relationships>
</file>

<file path=ppt/slides/_rels/slide1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0.png"/><Relationship Id="rId7" Type="http://schemas.openxmlformats.org/officeDocument/2006/relationships/image" Target="../media/image23.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5.png"/><Relationship Id="rId4" Type="http://schemas.openxmlformats.org/officeDocument/2006/relationships/image" Target="../media/image81.png"/><Relationship Id="rId9"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jpeg"/><Relationship Id="rId3" Type="http://schemas.openxmlformats.org/officeDocument/2006/relationships/hyperlink" Target="http://www.smooth-on.com/index.php?cPath=1148" TargetMode="Externa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hyperlink" Target="http://www.amazon.com/dp/B004TLYJZ8/ref=pe_175190_21431760_M3T1_SC_3p_dp_1" TargetMode="Externa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hyperlink" Target="http://www.smooth-on.com/index.php?cPath=1142" TargetMode="External"/><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19.png"/><Relationship Id="rId4" Type="http://schemas.openxmlformats.org/officeDocument/2006/relationships/image" Target="../media/image88.png"/></Relationships>
</file>

<file path=ppt/slides/_rels/slide21.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88.png"/><Relationship Id="rId4" Type="http://schemas.openxmlformats.org/officeDocument/2006/relationships/image" Target="../media/image92.png"/></Relationships>
</file>

<file path=ppt/slides/_rels/slide2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2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mcmaster.com/#91253A197" TargetMode="External"/><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hyperlink" Target="http://www.mcmaster.com/#98381A477" TargetMode="External"/><Relationship Id="rId7" Type="http://schemas.openxmlformats.org/officeDocument/2006/relationships/hyperlink" Target="http://www.mcmaster.com/#91290A012" TargetMode="External"/><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hyperlink" Target="http://support.robotis.com/en/product/dynamixel/rx_series/rx-28.htm" TargetMode="External"/><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hyperlink" Target="http://www.mcmaster.com/#92290A055" TargetMode="External"/><Relationship Id="rId11" Type="http://schemas.openxmlformats.org/officeDocument/2006/relationships/image" Target="../media/image15.jpeg"/><Relationship Id="rId5" Type="http://schemas.openxmlformats.org/officeDocument/2006/relationships/hyperlink" Target="http://www.mcmaster.com/#3434T31" TargetMode="External"/><Relationship Id="rId15" Type="http://schemas.openxmlformats.org/officeDocument/2006/relationships/image" Target="../media/image19.png"/><Relationship Id="rId10" Type="http://schemas.openxmlformats.org/officeDocument/2006/relationships/hyperlink" Target="http://www.mcmaster.com/nav/enter.asp?partnum=9271K605" TargetMode="External"/><Relationship Id="rId19" Type="http://schemas.openxmlformats.org/officeDocument/2006/relationships/image" Target="../media/image23.png"/><Relationship Id="rId4" Type="http://schemas.openxmlformats.org/officeDocument/2006/relationships/hyperlink" Target="http://www.mcmaster.com/#98381A472" TargetMode="External"/><Relationship Id="rId9" Type="http://schemas.openxmlformats.org/officeDocument/2006/relationships/hyperlink" Target="http://www.mcmaster.com/#93330A482" TargetMode="External"/><Relationship Id="rId14" Type="http://schemas.openxmlformats.org/officeDocument/2006/relationships/image" Target="../media/image18.jpe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27.png"/><Relationship Id="rId4" Type="http://schemas.openxmlformats.org/officeDocument/2006/relationships/image" Target="../media/image9.pn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hyperlink" Target="http://www.mcmaster.com/#93330A482" TargetMode="External"/><Relationship Id="rId13" Type="http://schemas.openxmlformats.org/officeDocument/2006/relationships/image" Target="../media/image14.jpeg"/><Relationship Id="rId18" Type="http://schemas.openxmlformats.org/officeDocument/2006/relationships/image" Target="../media/image20.png"/><Relationship Id="rId3" Type="http://schemas.openxmlformats.org/officeDocument/2006/relationships/hyperlink" Target="http://www.mcmaster.com/#98381A477" TargetMode="External"/><Relationship Id="rId7" Type="http://schemas.openxmlformats.org/officeDocument/2006/relationships/hyperlink" Target="http://www.mcmaster.com/#91253A197" TargetMode="External"/><Relationship Id="rId12" Type="http://schemas.openxmlformats.org/officeDocument/2006/relationships/image" Target="../media/image15.jpeg"/><Relationship Id="rId17" Type="http://schemas.openxmlformats.org/officeDocument/2006/relationships/image" Target="../media/image19.png"/><Relationship Id="rId2" Type="http://schemas.openxmlformats.org/officeDocument/2006/relationships/hyperlink" Target="http://support.robotis.com/en/product/dynamixel/rx_series/rx-28.htm" TargetMode="External"/><Relationship Id="rId16"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hyperlink" Target="http://www.mcmaster.com/#91290A012" TargetMode="External"/><Relationship Id="rId11" Type="http://schemas.openxmlformats.org/officeDocument/2006/relationships/hyperlink" Target="http://www.smooth-on.com/index.php?cPath=1142" TargetMode="External"/><Relationship Id="rId5" Type="http://schemas.openxmlformats.org/officeDocument/2006/relationships/hyperlink" Target="http://www.mcmaster.com/#92290A055" TargetMode="External"/><Relationship Id="rId15" Type="http://schemas.openxmlformats.org/officeDocument/2006/relationships/image" Target="../media/image17.png"/><Relationship Id="rId10" Type="http://schemas.openxmlformats.org/officeDocument/2006/relationships/hyperlink" Target="http://www.smooth-on.com/index.php?cPath=1148" TargetMode="External"/><Relationship Id="rId19" Type="http://schemas.openxmlformats.org/officeDocument/2006/relationships/image" Target="../media/image21.png"/><Relationship Id="rId4" Type="http://schemas.openxmlformats.org/officeDocument/2006/relationships/hyperlink" Target="http://www.mcmaster.com/#3434T31" TargetMode="External"/><Relationship Id="rId9" Type="http://schemas.openxmlformats.org/officeDocument/2006/relationships/hyperlink" Target="http://www.amazon.com/dp/B004TLYJZ8/ref=pe_175190_21431760_M3T1_SC_3p_dp_1" TargetMode="External"/><Relationship Id="rId1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jpeg"/><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91175" y="1261216"/>
            <a:ext cx="1638300" cy="369332"/>
          </a:xfrm>
          <a:prstGeom prst="rect">
            <a:avLst/>
          </a:prstGeom>
          <a:noFill/>
        </p:spPr>
        <p:txBody>
          <a:bodyPr wrap="square" rtlCol="0">
            <a:spAutoFit/>
          </a:bodyPr>
          <a:lstStyle/>
          <a:p>
            <a:pPr algn="r"/>
            <a:r>
              <a:rPr lang="en-US" dirty="0" err="1" smtClean="0">
                <a:latin typeface="YaleDesign-SmallCap" pitchFamily="2" charset="0"/>
              </a:rPr>
              <a:t>OpenHand</a:t>
            </a:r>
            <a:endParaRPr lang="en-US" dirty="0" smtClean="0">
              <a:latin typeface="YaleDesign-SmallCap" pitchFamily="2" charset="0"/>
            </a:endParaRPr>
          </a:p>
        </p:txBody>
      </p:sp>
      <p:sp>
        <p:nvSpPr>
          <p:cNvPr id="7" name="TextBox 6"/>
          <p:cNvSpPr txBox="1"/>
          <p:nvPr/>
        </p:nvSpPr>
        <p:spPr>
          <a:xfrm>
            <a:off x="4055567" y="1445882"/>
            <a:ext cx="3221972" cy="830997"/>
          </a:xfrm>
          <a:prstGeom prst="rect">
            <a:avLst/>
          </a:prstGeom>
          <a:noFill/>
        </p:spPr>
        <p:txBody>
          <a:bodyPr wrap="none" rtlCol="0">
            <a:spAutoFit/>
          </a:bodyPr>
          <a:lstStyle/>
          <a:p>
            <a:r>
              <a:rPr lang="en-US" sz="4800" dirty="0" smtClean="0">
                <a:latin typeface="YaleDesign-SmallCap" pitchFamily="2" charset="0"/>
              </a:rPr>
              <a:t>Model T42</a:t>
            </a:r>
            <a:endParaRPr lang="en-US" sz="4800" dirty="0">
              <a:latin typeface="YaleDesign-SmallCap" pitchFamily="2" charset="0"/>
            </a:endParaRPr>
          </a:p>
        </p:txBody>
      </p:sp>
      <p:sp>
        <p:nvSpPr>
          <p:cNvPr id="11" name="TextBox 10"/>
          <p:cNvSpPr txBox="1"/>
          <p:nvPr/>
        </p:nvSpPr>
        <p:spPr>
          <a:xfrm>
            <a:off x="5591175" y="2152696"/>
            <a:ext cx="1638300" cy="369332"/>
          </a:xfrm>
          <a:prstGeom prst="rect">
            <a:avLst/>
          </a:prstGeom>
          <a:noFill/>
        </p:spPr>
        <p:txBody>
          <a:bodyPr wrap="square" rtlCol="0">
            <a:spAutoFit/>
          </a:bodyPr>
          <a:lstStyle/>
          <a:p>
            <a:pPr algn="r"/>
            <a:r>
              <a:rPr lang="en-US" dirty="0" smtClean="0">
                <a:latin typeface="YaleDesign-SmallCap" pitchFamily="2" charset="0"/>
              </a:rPr>
              <a:t>Version 0.3</a:t>
            </a:r>
          </a:p>
        </p:txBody>
      </p:sp>
      <p:sp>
        <p:nvSpPr>
          <p:cNvPr id="12" name="TextBox 11"/>
          <p:cNvSpPr txBox="1"/>
          <p:nvPr/>
        </p:nvSpPr>
        <p:spPr>
          <a:xfrm>
            <a:off x="420488" y="8445174"/>
            <a:ext cx="6923114" cy="830997"/>
          </a:xfrm>
          <a:prstGeom prst="rect">
            <a:avLst/>
          </a:prstGeom>
          <a:noFill/>
        </p:spPr>
        <p:txBody>
          <a:bodyPr wrap="none" rtlCol="0">
            <a:spAutoFit/>
          </a:bodyPr>
          <a:lstStyle/>
          <a:p>
            <a:pPr algn="ctr"/>
            <a:r>
              <a:rPr lang="en-US" sz="4800" dirty="0" smtClean="0">
                <a:latin typeface="YaleDesign-SmallCap" pitchFamily="2" charset="0"/>
              </a:rPr>
              <a:t>Assembly Instructions</a:t>
            </a:r>
            <a:endParaRPr lang="en-US" sz="4800" dirty="0">
              <a:latin typeface="YaleDesign-SmallCap" pitchFamily="2" charset="0"/>
            </a:endParaRPr>
          </a:p>
        </p:txBody>
      </p:sp>
      <p:sp>
        <p:nvSpPr>
          <p:cNvPr id="13" name="TextBox 12"/>
          <p:cNvSpPr txBox="1"/>
          <p:nvPr/>
        </p:nvSpPr>
        <p:spPr>
          <a:xfrm>
            <a:off x="1910687" y="9201196"/>
            <a:ext cx="4026089" cy="369332"/>
          </a:xfrm>
          <a:prstGeom prst="rect">
            <a:avLst/>
          </a:prstGeom>
          <a:noFill/>
        </p:spPr>
        <p:txBody>
          <a:bodyPr wrap="square" rtlCol="0">
            <a:spAutoFit/>
          </a:bodyPr>
          <a:lstStyle/>
          <a:p>
            <a:pPr algn="ctr"/>
            <a:r>
              <a:rPr lang="en-US" dirty="0" smtClean="0">
                <a:latin typeface="YaleDesign-SmallCap" pitchFamily="2" charset="0"/>
              </a:rPr>
              <a:t>Last updated: November </a:t>
            </a:r>
            <a:r>
              <a:rPr lang="en-US" dirty="0" smtClean="0">
                <a:latin typeface="YaleDesign-SmallCap" pitchFamily="2" charset="0"/>
              </a:rPr>
              <a:t>28, </a:t>
            </a:r>
            <a:r>
              <a:rPr lang="en-US" dirty="0" smtClean="0">
                <a:latin typeface="YaleDesign-SmallCap" pitchFamily="2" charset="0"/>
              </a:rPr>
              <a:t>2013</a:t>
            </a:r>
          </a:p>
        </p:txBody>
      </p:sp>
      <p:sp>
        <p:nvSpPr>
          <p:cNvPr id="8" name="Rectangle 7"/>
          <p:cNvSpPr/>
          <p:nvPr/>
        </p:nvSpPr>
        <p:spPr>
          <a:xfrm>
            <a:off x="6677025" y="5200650"/>
            <a:ext cx="9144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480" y="2199556"/>
            <a:ext cx="3504986" cy="3077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232" y="4684142"/>
            <a:ext cx="3654243" cy="2961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204061" y="5294722"/>
            <a:ext cx="1605824" cy="369332"/>
          </a:xfrm>
          <a:prstGeom prst="rect">
            <a:avLst/>
          </a:prstGeom>
          <a:noFill/>
        </p:spPr>
        <p:txBody>
          <a:bodyPr wrap="none" rtlCol="0">
            <a:spAutoFit/>
          </a:bodyPr>
          <a:lstStyle/>
          <a:p>
            <a:r>
              <a:rPr lang="en-US" dirty="0" smtClean="0">
                <a:latin typeface="YaleAdmin-SmallCap" pitchFamily="2" charset="0"/>
              </a:rPr>
              <a:t>Flexure Base</a:t>
            </a:r>
            <a:endParaRPr lang="en-US" dirty="0">
              <a:latin typeface="YaleAdmin-SmallCap" pitchFamily="2" charset="0"/>
            </a:endParaRPr>
          </a:p>
        </p:txBody>
      </p:sp>
      <p:sp>
        <p:nvSpPr>
          <p:cNvPr id="14" name="TextBox 13"/>
          <p:cNvSpPr txBox="1"/>
          <p:nvPr/>
        </p:nvSpPr>
        <p:spPr>
          <a:xfrm>
            <a:off x="4737523" y="7656216"/>
            <a:ext cx="1329659" cy="369332"/>
          </a:xfrm>
          <a:prstGeom prst="rect">
            <a:avLst/>
          </a:prstGeom>
          <a:noFill/>
        </p:spPr>
        <p:txBody>
          <a:bodyPr wrap="none" rtlCol="0">
            <a:spAutoFit/>
          </a:bodyPr>
          <a:lstStyle/>
          <a:p>
            <a:r>
              <a:rPr lang="en-US" dirty="0" smtClean="0">
                <a:latin typeface="YaleAdmin-SmallCap" pitchFamily="2" charset="0"/>
              </a:rPr>
              <a:t>Pivot </a:t>
            </a:r>
            <a:r>
              <a:rPr lang="en-US" dirty="0" smtClean="0">
                <a:latin typeface="YaleAdmin-SmallCap" pitchFamily="2" charset="0"/>
              </a:rPr>
              <a:t>Base</a:t>
            </a:r>
            <a:endParaRPr lang="en-US" dirty="0">
              <a:latin typeface="YaleAdmin-SmallCap" pitchFamily="2" charset="0"/>
            </a:endParaRPr>
          </a:p>
        </p:txBody>
      </p:sp>
    </p:spTree>
    <p:extLst>
      <p:ext uri="{BB962C8B-B14F-4D97-AF65-F5344CB8AC3E}">
        <p14:creationId xmlns:p14="http://schemas.microsoft.com/office/powerpoint/2010/main" val="929057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6440" y="5598542"/>
            <a:ext cx="2231891" cy="2235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777492" cy="369332"/>
          </a:xfrm>
          <a:prstGeom prst="rect">
            <a:avLst/>
          </a:prstGeom>
          <a:noFill/>
        </p:spPr>
        <p:txBody>
          <a:bodyPr wrap="none" rtlCol="0">
            <a:spAutoFit/>
          </a:bodyPr>
          <a:lstStyle/>
          <a:p>
            <a:r>
              <a:rPr lang="en-US" dirty="0" smtClean="0">
                <a:latin typeface="YaleAdmin-WebSmallCap" pitchFamily="2" charset="0"/>
              </a:rPr>
              <a:t>Reaming (1/8” pin holes)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04278" cy="769441"/>
          </a:xfrm>
          <a:prstGeom prst="rect">
            <a:avLst/>
          </a:prstGeom>
          <a:noFill/>
        </p:spPr>
        <p:txBody>
          <a:bodyPr wrap="none" rtlCol="0">
            <a:spAutoFit/>
          </a:bodyPr>
          <a:lstStyle/>
          <a:p>
            <a:r>
              <a:rPr lang="en-US" sz="4400" dirty="0">
                <a:latin typeface="YaleDesign-WebSmallCap" pitchFamily="2" charset="0"/>
              </a:rPr>
              <a:t>5</a:t>
            </a:r>
            <a:endParaRPr lang="en-US" sz="4400" dirty="0">
              <a:latin typeface="YaleDesign-WebSmallCap" pitchFamily="2" charset="0"/>
            </a:endParaRPr>
          </a:p>
        </p:txBody>
      </p:sp>
      <p:sp>
        <p:nvSpPr>
          <p:cNvPr id="15" name="TextBox 14"/>
          <p:cNvSpPr txBox="1"/>
          <p:nvPr/>
        </p:nvSpPr>
        <p:spPr>
          <a:xfrm>
            <a:off x="255280" y="8777529"/>
            <a:ext cx="5840719" cy="954107"/>
          </a:xfrm>
          <a:prstGeom prst="rect">
            <a:avLst/>
          </a:prstGeom>
          <a:noFill/>
        </p:spPr>
        <p:txBody>
          <a:bodyPr wrap="square" rtlCol="0">
            <a:spAutoFit/>
          </a:bodyPr>
          <a:lstStyle/>
          <a:p>
            <a:pPr algn="just"/>
            <a:r>
              <a:rPr lang="en-US" sz="1400" dirty="0" smtClean="0"/>
              <a:t>Use </a:t>
            </a:r>
            <a:r>
              <a:rPr lang="en-US" sz="1400" dirty="0" smtClean="0">
                <a:solidFill>
                  <a:schemeClr val="dk1"/>
                </a:solidFill>
              </a:rPr>
              <a:t>Ø0.1240” reamer to prepare pin holes as indicated above. This step can be skipped in lieu of precise 3D printer calibration and parameter selection, but manual reaming is the recommended approach. </a:t>
            </a:r>
            <a:endParaRPr lang="en-US" sz="1400" dirty="0"/>
          </a:p>
        </p:txBody>
      </p:sp>
      <p:sp>
        <p:nvSpPr>
          <p:cNvPr id="40" name="TextBox 39"/>
          <p:cNvSpPr txBox="1"/>
          <p:nvPr/>
        </p:nvSpPr>
        <p:spPr>
          <a:xfrm>
            <a:off x="4002752" y="7557492"/>
            <a:ext cx="851515" cy="276999"/>
          </a:xfrm>
          <a:prstGeom prst="rect">
            <a:avLst/>
          </a:prstGeom>
          <a:noFill/>
        </p:spPr>
        <p:txBody>
          <a:bodyPr wrap="none" rtlCol="0">
            <a:spAutoFit/>
          </a:bodyPr>
          <a:lstStyle/>
          <a:p>
            <a:r>
              <a:rPr lang="en-US" sz="1200" dirty="0" smtClean="0"/>
              <a:t>c1.stl (x2)</a:t>
            </a:r>
            <a:endParaRPr lang="en-US" sz="12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72" y="1706225"/>
            <a:ext cx="3667719" cy="3821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1238" y="2339590"/>
            <a:ext cx="3729211" cy="293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1895031" y="4993741"/>
            <a:ext cx="1617751" cy="276999"/>
          </a:xfrm>
          <a:prstGeom prst="rect">
            <a:avLst/>
          </a:prstGeom>
          <a:noFill/>
        </p:spPr>
        <p:txBody>
          <a:bodyPr wrap="none" rtlCol="0">
            <a:spAutoFit/>
          </a:bodyPr>
          <a:lstStyle/>
          <a:p>
            <a:r>
              <a:rPr lang="en-US" sz="1200" dirty="0" err="1"/>
              <a:t>f</a:t>
            </a:r>
            <a:r>
              <a:rPr lang="en-US" sz="1200" dirty="0" err="1" smtClean="0"/>
              <a:t>inger_flexure.stl</a:t>
            </a:r>
            <a:r>
              <a:rPr lang="en-US" sz="1200" dirty="0" smtClean="0"/>
              <a:t> (x2)</a:t>
            </a:r>
            <a:endParaRPr lang="en-US" sz="1200" dirty="0"/>
          </a:p>
        </p:txBody>
      </p:sp>
      <p:sp>
        <p:nvSpPr>
          <p:cNvPr id="28" name="TextBox 27"/>
          <p:cNvSpPr txBox="1"/>
          <p:nvPr/>
        </p:nvSpPr>
        <p:spPr>
          <a:xfrm>
            <a:off x="5468849" y="4993741"/>
            <a:ext cx="1481496" cy="276999"/>
          </a:xfrm>
          <a:prstGeom prst="rect">
            <a:avLst/>
          </a:prstGeom>
          <a:noFill/>
        </p:spPr>
        <p:txBody>
          <a:bodyPr wrap="none" rtlCol="0">
            <a:spAutoFit/>
          </a:bodyPr>
          <a:lstStyle/>
          <a:p>
            <a:r>
              <a:rPr lang="en-US" sz="1200" dirty="0" err="1" smtClean="0"/>
              <a:t>finger_pivot.stl</a:t>
            </a:r>
            <a:r>
              <a:rPr lang="en-US" sz="1200" dirty="0" smtClean="0"/>
              <a:t> (x2)</a:t>
            </a:r>
            <a:endParaRPr lang="en-US" sz="1200" dirty="0"/>
          </a:p>
        </p:txBody>
      </p:sp>
    </p:spTree>
    <p:extLst>
      <p:ext uri="{BB962C8B-B14F-4D97-AF65-F5344CB8AC3E}">
        <p14:creationId xmlns:p14="http://schemas.microsoft.com/office/powerpoint/2010/main" val="41398628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336" y="1642828"/>
            <a:ext cx="4280049" cy="329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098" y="5215964"/>
            <a:ext cx="2374901" cy="2379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544223" cy="369332"/>
          </a:xfrm>
          <a:prstGeom prst="rect">
            <a:avLst/>
          </a:prstGeom>
          <a:noFill/>
        </p:spPr>
        <p:txBody>
          <a:bodyPr wrap="none" rtlCol="0">
            <a:spAutoFit/>
          </a:bodyPr>
          <a:lstStyle/>
          <a:p>
            <a:r>
              <a:rPr lang="en-US" dirty="0" smtClean="0">
                <a:latin typeface="YaleAdmin-WebSmallCap" pitchFamily="2" charset="0"/>
              </a:rPr>
              <a:t>Reaming (Pivot Bases)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87634" cy="769441"/>
          </a:xfrm>
          <a:prstGeom prst="rect">
            <a:avLst/>
          </a:prstGeom>
          <a:noFill/>
        </p:spPr>
        <p:txBody>
          <a:bodyPr wrap="none" rtlCol="0">
            <a:spAutoFit/>
          </a:bodyPr>
          <a:lstStyle/>
          <a:p>
            <a:r>
              <a:rPr lang="en-US" sz="4400" dirty="0">
                <a:latin typeface="YaleDesign-WebSmallCap" pitchFamily="2" charset="0"/>
              </a:rPr>
              <a:t>6</a:t>
            </a:r>
            <a:endParaRPr lang="en-US" sz="4400" dirty="0">
              <a:latin typeface="YaleDesign-WebSmallCap" pitchFamily="2" charset="0"/>
            </a:endParaRPr>
          </a:p>
        </p:txBody>
      </p:sp>
      <p:sp>
        <p:nvSpPr>
          <p:cNvPr id="15" name="TextBox 14"/>
          <p:cNvSpPr txBox="1"/>
          <p:nvPr/>
        </p:nvSpPr>
        <p:spPr>
          <a:xfrm>
            <a:off x="255281" y="8755588"/>
            <a:ext cx="5840719" cy="954107"/>
          </a:xfrm>
          <a:prstGeom prst="rect">
            <a:avLst/>
          </a:prstGeom>
          <a:noFill/>
        </p:spPr>
        <p:txBody>
          <a:bodyPr wrap="square" rtlCol="0">
            <a:spAutoFit/>
          </a:bodyPr>
          <a:lstStyle/>
          <a:p>
            <a:pPr algn="just"/>
            <a:r>
              <a:rPr lang="en-US" sz="1400" dirty="0" smtClean="0"/>
              <a:t>Use </a:t>
            </a:r>
            <a:r>
              <a:rPr lang="en-US" sz="1400" dirty="0" smtClean="0">
                <a:solidFill>
                  <a:schemeClr val="dk1"/>
                </a:solidFill>
              </a:rPr>
              <a:t>Ø0.2490” reamer to prepare pin holes on pivot bases </a:t>
            </a:r>
            <a:r>
              <a:rPr lang="en-US" sz="1400" i="1" dirty="0" smtClean="0">
                <a:solidFill>
                  <a:schemeClr val="dk1"/>
                </a:solidFill>
              </a:rPr>
              <a:t>c1.stl</a:t>
            </a:r>
            <a:r>
              <a:rPr lang="en-US" sz="1400" dirty="0" smtClean="0">
                <a:solidFill>
                  <a:schemeClr val="dk1"/>
                </a:solidFill>
              </a:rPr>
              <a:t>, and Ø0.2510” reamer to prepare pin holes on the corresponding fingers </a:t>
            </a:r>
            <a:r>
              <a:rPr lang="en-US" sz="1400" i="1" dirty="0" err="1" smtClean="0">
                <a:solidFill>
                  <a:schemeClr val="dk1"/>
                </a:solidFill>
              </a:rPr>
              <a:t>finger_pivot.stl</a:t>
            </a:r>
            <a:r>
              <a:rPr lang="en-US" sz="1400" i="1" dirty="0" smtClean="0">
                <a:solidFill>
                  <a:schemeClr val="dk1"/>
                </a:solidFill>
              </a:rPr>
              <a:t>.</a:t>
            </a:r>
            <a:r>
              <a:rPr lang="en-US" sz="1400" dirty="0" smtClean="0">
                <a:solidFill>
                  <a:schemeClr val="dk1"/>
                </a:solidFill>
              </a:rPr>
              <a:t> Finger should spin freely and loosely on a Ø0.25” steel pin</a:t>
            </a:r>
            <a:endParaRPr lang="en-US" sz="1400" dirty="0"/>
          </a:p>
        </p:txBody>
      </p:sp>
      <p:sp>
        <p:nvSpPr>
          <p:cNvPr id="25" name="TextBox 24"/>
          <p:cNvSpPr txBox="1"/>
          <p:nvPr/>
        </p:nvSpPr>
        <p:spPr>
          <a:xfrm>
            <a:off x="3068345" y="4302585"/>
            <a:ext cx="914033" cy="276999"/>
          </a:xfrm>
          <a:prstGeom prst="rect">
            <a:avLst/>
          </a:prstGeom>
          <a:noFill/>
        </p:spPr>
        <p:txBody>
          <a:bodyPr wrap="none" rtlCol="0">
            <a:spAutoFit/>
          </a:bodyPr>
          <a:lstStyle/>
          <a:p>
            <a:r>
              <a:rPr lang="en-US" sz="1200" dirty="0" smtClean="0">
                <a:solidFill>
                  <a:schemeClr val="dk1"/>
                </a:solidFill>
              </a:rPr>
              <a:t>Ø 0.2510 “</a:t>
            </a:r>
            <a:endParaRPr lang="en-US" sz="1200" dirty="0"/>
          </a:p>
        </p:txBody>
      </p:sp>
      <p:sp>
        <p:nvSpPr>
          <p:cNvPr id="26" name="TextBox 25"/>
          <p:cNvSpPr txBox="1"/>
          <p:nvPr/>
        </p:nvSpPr>
        <p:spPr>
          <a:xfrm>
            <a:off x="4641851" y="6198060"/>
            <a:ext cx="910827" cy="276999"/>
          </a:xfrm>
          <a:prstGeom prst="rect">
            <a:avLst/>
          </a:prstGeom>
          <a:noFill/>
        </p:spPr>
        <p:txBody>
          <a:bodyPr wrap="none" rtlCol="0">
            <a:spAutoFit/>
          </a:bodyPr>
          <a:lstStyle/>
          <a:p>
            <a:r>
              <a:rPr lang="en-US" sz="1200" dirty="0" smtClean="0">
                <a:solidFill>
                  <a:schemeClr val="dk1"/>
                </a:solidFill>
              </a:rPr>
              <a:t>Ø 0.2490 “</a:t>
            </a:r>
            <a:endParaRPr lang="en-US" sz="1200" dirty="0"/>
          </a:p>
        </p:txBody>
      </p:sp>
      <p:sp>
        <p:nvSpPr>
          <p:cNvPr id="27" name="TextBox 26"/>
          <p:cNvSpPr txBox="1"/>
          <p:nvPr/>
        </p:nvSpPr>
        <p:spPr>
          <a:xfrm>
            <a:off x="727213" y="4801799"/>
            <a:ext cx="1481496" cy="276999"/>
          </a:xfrm>
          <a:prstGeom prst="rect">
            <a:avLst/>
          </a:prstGeom>
          <a:noFill/>
        </p:spPr>
        <p:txBody>
          <a:bodyPr wrap="none" rtlCol="0">
            <a:spAutoFit/>
          </a:bodyPr>
          <a:lstStyle/>
          <a:p>
            <a:r>
              <a:rPr lang="en-US" sz="1200" dirty="0" err="1" smtClean="0"/>
              <a:t>finger_pivot.stl</a:t>
            </a:r>
            <a:r>
              <a:rPr lang="en-US" sz="1200" dirty="0" smtClean="0"/>
              <a:t> (x2)</a:t>
            </a:r>
            <a:endParaRPr lang="en-US" sz="1200" dirty="0"/>
          </a:p>
        </p:txBody>
      </p:sp>
      <p:sp>
        <p:nvSpPr>
          <p:cNvPr id="28" name="TextBox 27"/>
          <p:cNvSpPr txBox="1"/>
          <p:nvPr/>
        </p:nvSpPr>
        <p:spPr>
          <a:xfrm>
            <a:off x="1872845" y="7122722"/>
            <a:ext cx="851515" cy="276999"/>
          </a:xfrm>
          <a:prstGeom prst="rect">
            <a:avLst/>
          </a:prstGeom>
          <a:noFill/>
        </p:spPr>
        <p:txBody>
          <a:bodyPr wrap="none" rtlCol="0">
            <a:spAutoFit/>
          </a:bodyPr>
          <a:lstStyle/>
          <a:p>
            <a:r>
              <a:rPr lang="en-US" sz="1200" dirty="0" smtClean="0"/>
              <a:t>c1.stl (x2)</a:t>
            </a:r>
            <a:endParaRPr lang="en-US" sz="1200" dirty="0"/>
          </a:p>
        </p:txBody>
      </p:sp>
    </p:spTree>
    <p:extLst>
      <p:ext uri="{BB962C8B-B14F-4D97-AF65-F5344CB8AC3E}">
        <p14:creationId xmlns:p14="http://schemas.microsoft.com/office/powerpoint/2010/main" val="2184761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18677" y="9324975"/>
            <a:ext cx="426720" cy="769441"/>
          </a:xfrm>
          <a:prstGeom prst="rect">
            <a:avLst/>
          </a:prstGeom>
          <a:noFill/>
        </p:spPr>
        <p:txBody>
          <a:bodyPr wrap="none" rtlCol="0">
            <a:spAutoFit/>
          </a:bodyPr>
          <a:lstStyle/>
          <a:p>
            <a:r>
              <a:rPr lang="en-US" sz="4400" dirty="0">
                <a:latin typeface="YaleDesign-WebSmallCap" pitchFamily="2" charset="0"/>
              </a:rPr>
              <a:t>7</a:t>
            </a:r>
            <a:endParaRPr lang="en-US" sz="4400" dirty="0">
              <a:latin typeface="YaleDesign-WebSmallCap" pitchFamily="2" charset="0"/>
            </a:endParaRPr>
          </a:p>
        </p:txBody>
      </p:sp>
      <p:sp>
        <p:nvSpPr>
          <p:cNvPr id="15" name="TextBox 14"/>
          <p:cNvSpPr txBox="1"/>
          <p:nvPr/>
        </p:nvSpPr>
        <p:spPr>
          <a:xfrm>
            <a:off x="255281" y="8955643"/>
            <a:ext cx="5840719" cy="738664"/>
          </a:xfrm>
          <a:prstGeom prst="rect">
            <a:avLst/>
          </a:prstGeom>
          <a:noFill/>
        </p:spPr>
        <p:txBody>
          <a:bodyPr wrap="square" rtlCol="0">
            <a:spAutoFit/>
          </a:bodyPr>
          <a:lstStyle/>
          <a:p>
            <a:pPr algn="just"/>
            <a:r>
              <a:rPr lang="en-US" sz="1400" dirty="0" smtClean="0"/>
              <a:t>Remove back of </a:t>
            </a:r>
            <a:r>
              <a:rPr lang="en-US" sz="1400" dirty="0" err="1" smtClean="0"/>
              <a:t>Dynamixel</a:t>
            </a:r>
            <a:r>
              <a:rPr lang="en-US" sz="1400" dirty="0" smtClean="0"/>
              <a:t> RX-28’s. The two </a:t>
            </a:r>
            <a:r>
              <a:rPr lang="en-US" sz="1400" dirty="0" err="1" smtClean="0"/>
              <a:t>Dynamixel</a:t>
            </a:r>
            <a:r>
              <a:rPr lang="en-US" sz="1400" dirty="0" smtClean="0"/>
              <a:t> servo’s snap onto the coupler piece </a:t>
            </a:r>
            <a:r>
              <a:rPr lang="en-US" sz="1400" i="1" dirty="0" smtClean="0"/>
              <a:t>b1.stl</a:t>
            </a:r>
            <a:r>
              <a:rPr lang="en-US" sz="1400" dirty="0" smtClean="0"/>
              <a:t> as shown above. Connect the two </a:t>
            </a:r>
            <a:r>
              <a:rPr lang="en-US" sz="1400" dirty="0" err="1" smtClean="0"/>
              <a:t>Dynamixel</a:t>
            </a:r>
            <a:r>
              <a:rPr lang="en-US" sz="1400" dirty="0" smtClean="0"/>
              <a:t> servos in a daisy-chain configuration.</a:t>
            </a:r>
            <a:endParaRPr lang="en-US" sz="1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981" y="1757712"/>
            <a:ext cx="3462704" cy="2454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0553" y="4982740"/>
            <a:ext cx="2766167" cy="2280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281" y="3755183"/>
            <a:ext cx="2769927" cy="2077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280" y="5951584"/>
            <a:ext cx="2769927" cy="2077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le 11"/>
          <p:cNvGraphicFramePr>
            <a:graphicFrameLocks noGrp="1"/>
          </p:cNvGraphicFramePr>
          <p:nvPr>
            <p:extLst>
              <p:ext uri="{D42A27DB-BD31-4B8C-83A1-F6EECF244321}">
                <p14:modId xmlns:p14="http://schemas.microsoft.com/office/powerpoint/2010/main" val="1723944427"/>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err="1" smtClean="0"/>
                        <a:t>Dynamixel</a:t>
                      </a:r>
                      <a:r>
                        <a:rPr lang="en-US" sz="1200" dirty="0" smtClean="0"/>
                        <a:t> </a:t>
                      </a:r>
                      <a:r>
                        <a:rPr lang="en-US" sz="1200" dirty="0" smtClean="0"/>
                        <a:t>RX-28</a:t>
                      </a:r>
                      <a:r>
                        <a:rPr lang="en-US" sz="1200" baseline="0" dirty="0" smtClean="0"/>
                        <a:t> (x2)</a:t>
                      </a:r>
                      <a:endParaRPr lang="en-US" sz="120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b1.stl</a:t>
                      </a:r>
                      <a:endParaRPr lang="en-US" sz="1200" i="1" dirty="0" smtClean="0"/>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5" descr="http://www.trossenrobotics.com/shared/images/PImages/M-200-RS-RX-6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83325" y="2020000"/>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83325" y="2676525"/>
            <a:ext cx="526007" cy="616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54468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1533085333"/>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smtClean="0"/>
                        <a:t>Sub-assembly from step 7</a:t>
                      </a:r>
                      <a:endParaRPr lang="en-US" sz="120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b2.stl </a:t>
                      </a:r>
                      <a:r>
                        <a:rPr lang="en-US" sz="1200" i="0" dirty="0" smtClean="0"/>
                        <a:t>(x2)</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M2.5 L5mm bolt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M2</a:t>
                      </a:r>
                      <a:r>
                        <a:rPr lang="en-US" sz="1200" baseline="0" dirty="0" smtClean="0"/>
                        <a:t> L5mm (x4)</a:t>
                      </a:r>
                    </a:p>
                    <a:p>
                      <a:endParaRPr lang="en-US" sz="1200" baseline="0" dirty="0" smtClean="0"/>
                    </a:p>
                    <a:p>
                      <a:endParaRPr lang="en-US" sz="1200" dirty="0"/>
                    </a:p>
                  </a:txBody>
                  <a:tcPr/>
                </a:tc>
                <a:tc>
                  <a:txBody>
                    <a:bodyPr/>
                    <a:lstStyle/>
                    <a:p>
                      <a:endParaRPr lang="en-US" sz="1200" dirty="0"/>
                    </a:p>
                  </a:txBody>
                  <a:tcPr>
                    <a:solidFill>
                      <a:schemeClr val="bg1"/>
                    </a:solidFill>
                  </a:tcPr>
                </a:tc>
              </a:tr>
            </a:tbl>
          </a:graphicData>
        </a:graphic>
      </p:graphicFrame>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9627" y="9344025"/>
            <a:ext cx="460382" cy="769441"/>
          </a:xfrm>
          <a:prstGeom prst="rect">
            <a:avLst/>
          </a:prstGeom>
          <a:noFill/>
        </p:spPr>
        <p:txBody>
          <a:bodyPr wrap="none" rtlCol="0">
            <a:spAutoFit/>
          </a:bodyPr>
          <a:lstStyle/>
          <a:p>
            <a:r>
              <a:rPr lang="en-US" sz="4400" dirty="0">
                <a:latin typeface="YaleDesign-WebSmallCap" pitchFamily="2" charset="0"/>
              </a:rPr>
              <a:t>8</a:t>
            </a:r>
            <a:endParaRPr lang="en-US" sz="4400" dirty="0">
              <a:latin typeface="YaleDesign-WebSmallCap" pitchFamily="2" charset="0"/>
            </a:endParaRPr>
          </a:p>
        </p:txBody>
      </p:sp>
      <p:sp>
        <p:nvSpPr>
          <p:cNvPr id="15" name="TextBox 14"/>
          <p:cNvSpPr txBox="1"/>
          <p:nvPr/>
        </p:nvSpPr>
        <p:spPr>
          <a:xfrm>
            <a:off x="255280" y="8344212"/>
            <a:ext cx="5840719" cy="1384995"/>
          </a:xfrm>
          <a:prstGeom prst="rect">
            <a:avLst/>
          </a:prstGeom>
          <a:noFill/>
        </p:spPr>
        <p:txBody>
          <a:bodyPr wrap="square" rtlCol="0">
            <a:spAutoFit/>
          </a:bodyPr>
          <a:lstStyle/>
          <a:p>
            <a:pPr algn="just"/>
            <a:r>
              <a:rPr lang="en-US" sz="1400" dirty="0" smtClean="0"/>
              <a:t>Assemble main drive pulleys onto actuator block sub-assembly as shown. Do not worry about zero-position of servo at this time. </a:t>
            </a:r>
            <a:endParaRPr lang="en-US" sz="1400" dirty="0"/>
          </a:p>
          <a:p>
            <a:pPr algn="just"/>
            <a:endParaRPr lang="en-US" sz="1400" dirty="0" smtClean="0"/>
          </a:p>
          <a:p>
            <a:pPr algn="just"/>
            <a:r>
              <a:rPr lang="en-US" sz="1400" dirty="0" smtClean="0"/>
              <a:t>(Optional): It may be beneficial to attach one end of the tendons to the pulleys at this point</a:t>
            </a:r>
            <a:r>
              <a:rPr lang="en-US" sz="1400" dirty="0" smtClean="0"/>
              <a:t>. </a:t>
            </a:r>
            <a:r>
              <a:rPr lang="en-US" sz="1400" dirty="0" smtClean="0"/>
              <a:t>Use</a:t>
            </a:r>
            <a:r>
              <a:rPr lang="en-US" sz="1400" dirty="0" smtClean="0"/>
              <a:t> enough tendon to wrap around the pulley fully at least once and also reach the end of the fingertips after routing.</a:t>
            </a:r>
            <a:endParaRPr lang="en-US" sz="1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5591" y="1704975"/>
            <a:ext cx="3714653" cy="260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178" y="4920873"/>
            <a:ext cx="3197481" cy="2735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280" y="5180842"/>
            <a:ext cx="3103732" cy="232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3301" y="2062490"/>
            <a:ext cx="744287" cy="613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15163" y="2692353"/>
            <a:ext cx="720049" cy="595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50263" y="3297137"/>
            <a:ext cx="929496" cy="666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41776" y="4065571"/>
            <a:ext cx="815172" cy="627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98579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64224" y="9270158"/>
            <a:ext cx="489236" cy="769441"/>
          </a:xfrm>
          <a:prstGeom prst="rect">
            <a:avLst/>
          </a:prstGeom>
          <a:noFill/>
        </p:spPr>
        <p:txBody>
          <a:bodyPr wrap="none" rtlCol="0">
            <a:spAutoFit/>
          </a:bodyPr>
          <a:lstStyle/>
          <a:p>
            <a:r>
              <a:rPr lang="en-US" sz="4400" dirty="0">
                <a:latin typeface="YaleDesign-WebSmallCap" pitchFamily="2" charset="0"/>
              </a:rPr>
              <a:t>9</a:t>
            </a:r>
            <a:endParaRPr lang="en-US" sz="4400" dirty="0">
              <a:latin typeface="YaleDesign-WebSmallCap" pitchFamily="2" charset="0"/>
            </a:endParaRPr>
          </a:p>
        </p:txBody>
      </p:sp>
      <p:sp>
        <p:nvSpPr>
          <p:cNvPr id="15" name="TextBox 14"/>
          <p:cNvSpPr txBox="1"/>
          <p:nvPr/>
        </p:nvSpPr>
        <p:spPr>
          <a:xfrm>
            <a:off x="235153" y="9075223"/>
            <a:ext cx="5840719" cy="523220"/>
          </a:xfrm>
          <a:prstGeom prst="rect">
            <a:avLst/>
          </a:prstGeom>
          <a:noFill/>
        </p:spPr>
        <p:txBody>
          <a:bodyPr wrap="square" rtlCol="0">
            <a:spAutoFit/>
          </a:bodyPr>
          <a:lstStyle/>
          <a:p>
            <a:pPr algn="just"/>
            <a:r>
              <a:rPr lang="en-US" sz="1400" dirty="0" smtClean="0"/>
              <a:t>Assemble main drive pulleys onto actuator block sub-assembly as shown. Do not worry about zero-position of servo at this time.</a:t>
            </a:r>
            <a:endParaRPr lang="en-US" sz="1400"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6257" y="1790255"/>
            <a:ext cx="3050346" cy="4227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304" y="6017928"/>
            <a:ext cx="3139299" cy="22837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281" y="5868318"/>
            <a:ext cx="2959312" cy="2219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774439054"/>
              </p:ext>
            </p:extLst>
          </p:nvPr>
        </p:nvGraphicFramePr>
        <p:xfrm>
          <a:off x="274320" y="1645920"/>
          <a:ext cx="3429000" cy="357124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smtClean="0"/>
                        <a:t>Sub-assembly from step 8</a:t>
                      </a:r>
                      <a:endParaRPr lang="en-US" sz="120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a3.stl </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a4.stl</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solidFill>
                            <a:schemeClr val="dk1"/>
                          </a:solidFill>
                        </a:rPr>
                        <a:t>Ø1/4”, L1-1/2” standoffs S1 (x4)</a:t>
                      </a:r>
                    </a:p>
                    <a:p>
                      <a:endParaRPr lang="en-US" sz="1200" baseline="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Socket Cap Screw 8-32, L3/4” </a:t>
                      </a:r>
                      <a:r>
                        <a:rPr lang="en-US" sz="1200" dirty="0" smtClean="0">
                          <a:solidFill>
                            <a:schemeClr val="dk1"/>
                          </a:solidFill>
                        </a:rPr>
                        <a:t>(x4)</a:t>
                      </a: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8129" y="2025272"/>
            <a:ext cx="777546" cy="665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0999" y="2703939"/>
            <a:ext cx="1111806" cy="51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98561" y="3294490"/>
            <a:ext cx="1122654"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82282" y="4683526"/>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98561" y="3904091"/>
            <a:ext cx="1313905" cy="77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0594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04338"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5438" y="9268724"/>
            <a:ext cx="696024" cy="769441"/>
          </a:xfrm>
          <a:prstGeom prst="rect">
            <a:avLst/>
          </a:prstGeom>
          <a:noFill/>
        </p:spPr>
        <p:txBody>
          <a:bodyPr wrap="none" rtlCol="0">
            <a:spAutoFit/>
          </a:bodyPr>
          <a:lstStyle/>
          <a:p>
            <a:r>
              <a:rPr lang="en-US" sz="4400" dirty="0" smtClean="0">
                <a:latin typeface="YaleDesign-WebSmallCap" pitchFamily="2" charset="0"/>
              </a:rPr>
              <a:t>10</a:t>
            </a:r>
            <a:endParaRPr lang="en-US" sz="4400" dirty="0">
              <a:latin typeface="YaleDesign-WebSmallCap" pitchFamily="2" charset="0"/>
            </a:endParaRPr>
          </a:p>
        </p:txBody>
      </p:sp>
      <p:sp>
        <p:nvSpPr>
          <p:cNvPr id="15" name="TextBox 14"/>
          <p:cNvSpPr txBox="1"/>
          <p:nvPr/>
        </p:nvSpPr>
        <p:spPr>
          <a:xfrm>
            <a:off x="248392" y="8913201"/>
            <a:ext cx="5840719" cy="523220"/>
          </a:xfrm>
          <a:prstGeom prst="rect">
            <a:avLst/>
          </a:prstGeom>
          <a:noFill/>
        </p:spPr>
        <p:txBody>
          <a:bodyPr wrap="square" rtlCol="0">
            <a:spAutoFit/>
          </a:bodyPr>
          <a:lstStyle/>
          <a:p>
            <a:pPr algn="just"/>
            <a:r>
              <a:rPr lang="en-US" sz="1400" dirty="0" smtClean="0"/>
              <a:t>For pivot-base fingers, skip to step </a:t>
            </a:r>
            <a:r>
              <a:rPr lang="en-US" sz="1400" dirty="0" smtClean="0"/>
              <a:t>12. </a:t>
            </a:r>
            <a:r>
              <a:rPr lang="en-US" sz="1400" dirty="0" smtClean="0"/>
              <a:t>Use a shim while press-fitting the pins to help ensure that nylon pulley spins freely at finger base</a:t>
            </a:r>
            <a:endParaRPr lang="en-US" sz="14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864" y="1576455"/>
            <a:ext cx="3406097" cy="3615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864" y="5106520"/>
            <a:ext cx="3323255" cy="3380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92" y="5961108"/>
            <a:ext cx="3418734" cy="1977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460373827"/>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Flexure-based finger (x2)</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0" dirty="0" smtClean="0"/>
                        <a:t>Pulley P1 (x6)</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L1-1/4” pin J1 (x10)</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6291" y="2005014"/>
            <a:ext cx="1030835" cy="566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4043" y="2784868"/>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4338" y="3304289"/>
            <a:ext cx="1267553" cy="59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76250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13003" y="9277350"/>
            <a:ext cx="601447" cy="769441"/>
          </a:xfrm>
          <a:prstGeom prst="rect">
            <a:avLst/>
          </a:prstGeom>
          <a:noFill/>
        </p:spPr>
        <p:txBody>
          <a:bodyPr wrap="none" rtlCol="0">
            <a:spAutoFit/>
          </a:bodyPr>
          <a:lstStyle/>
          <a:p>
            <a:r>
              <a:rPr lang="en-US" sz="4400" dirty="0" smtClean="0">
                <a:latin typeface="YaleDesign-WebSmallCap" pitchFamily="2" charset="0"/>
              </a:rPr>
              <a:t>11</a:t>
            </a:r>
            <a:endParaRPr lang="en-US" sz="4400" dirty="0">
              <a:latin typeface="YaleDesign-WebSmallCap" pitchFamily="2" charset="0"/>
            </a:endParaRPr>
          </a:p>
        </p:txBody>
      </p:sp>
      <p:sp>
        <p:nvSpPr>
          <p:cNvPr id="15" name="TextBox 14"/>
          <p:cNvSpPr txBox="1"/>
          <p:nvPr/>
        </p:nvSpPr>
        <p:spPr>
          <a:xfrm>
            <a:off x="255280" y="9015740"/>
            <a:ext cx="5840719" cy="523220"/>
          </a:xfrm>
          <a:prstGeom prst="rect">
            <a:avLst/>
          </a:prstGeom>
          <a:noFill/>
        </p:spPr>
        <p:txBody>
          <a:bodyPr wrap="square" rtlCol="0">
            <a:spAutoFit/>
          </a:bodyPr>
          <a:lstStyle/>
          <a:p>
            <a:pPr algn="just"/>
            <a:r>
              <a:rPr lang="en-US" sz="1400" dirty="0" smtClean="0"/>
              <a:t>Insert fingers into top plate from above as illustrated in the figures. Finger base should lie flush with plate </a:t>
            </a:r>
            <a:r>
              <a:rPr lang="en-US" sz="1400" i="1" dirty="0" smtClean="0"/>
              <a:t>a1_flexure.stl</a:t>
            </a:r>
            <a:endParaRPr lang="en-US" sz="1400" i="1"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0492" y="5532317"/>
            <a:ext cx="3946116" cy="2115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5906" y="1853780"/>
            <a:ext cx="3738332" cy="232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230" y="4612804"/>
            <a:ext cx="3010171" cy="2257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229" y="6919241"/>
            <a:ext cx="3010171" cy="1456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le 11"/>
          <p:cNvGraphicFramePr>
            <a:graphicFrameLocks noGrp="1"/>
          </p:cNvGraphicFramePr>
          <p:nvPr>
            <p:extLst>
              <p:ext uri="{D42A27DB-BD31-4B8C-83A1-F6EECF244321}">
                <p14:modId xmlns:p14="http://schemas.microsoft.com/office/powerpoint/2010/main" val="415691780"/>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Finger sub-assembly from step 10 (x2)</a:t>
                      </a: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a1_flexure.stl</a:t>
                      </a:r>
                      <a:endParaRPr lang="en-US" sz="1200" i="1" dirty="0" smtClean="0"/>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9649" y="2009776"/>
            <a:ext cx="636666"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40935" y="2676527"/>
            <a:ext cx="914093" cy="64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4370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21629" y="9277350"/>
            <a:ext cx="633507" cy="769441"/>
          </a:xfrm>
          <a:prstGeom prst="rect">
            <a:avLst/>
          </a:prstGeom>
          <a:noFill/>
        </p:spPr>
        <p:txBody>
          <a:bodyPr wrap="none" rtlCol="0">
            <a:spAutoFit/>
          </a:bodyPr>
          <a:lstStyle/>
          <a:p>
            <a:r>
              <a:rPr lang="en-US" sz="4400" dirty="0" smtClean="0">
                <a:latin typeface="YaleDesign-WebSmallCap" pitchFamily="2" charset="0"/>
              </a:rPr>
              <a:t>12</a:t>
            </a:r>
            <a:endParaRPr lang="en-US" sz="4400" dirty="0">
              <a:latin typeface="YaleDesign-WebSmallCap" pitchFamily="2" charset="0"/>
            </a:endParaRPr>
          </a:p>
        </p:txBody>
      </p:sp>
      <p:sp>
        <p:nvSpPr>
          <p:cNvPr id="15" name="TextBox 14"/>
          <p:cNvSpPr txBox="1"/>
          <p:nvPr/>
        </p:nvSpPr>
        <p:spPr>
          <a:xfrm>
            <a:off x="255280" y="8907247"/>
            <a:ext cx="5840719" cy="738664"/>
          </a:xfrm>
          <a:prstGeom prst="rect">
            <a:avLst/>
          </a:prstGeom>
          <a:noFill/>
        </p:spPr>
        <p:txBody>
          <a:bodyPr wrap="square" rtlCol="0">
            <a:spAutoFit/>
          </a:bodyPr>
          <a:lstStyle/>
          <a:p>
            <a:pPr algn="just"/>
            <a:r>
              <a:rPr lang="en-US" sz="1400" dirty="0" smtClean="0"/>
              <a:t>Assemble pivot base sub-assembly as shown. Use shim when press-fitting the pin and pulley to ensure that the pulley spins freely after assembly.</a:t>
            </a:r>
            <a:endParaRPr lang="en-US" sz="1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7181" y="1747729"/>
            <a:ext cx="3426940" cy="3629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181" y="5376934"/>
            <a:ext cx="3308304" cy="3170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941" y="5376934"/>
            <a:ext cx="2916698" cy="2797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564845987"/>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1" dirty="0" smtClean="0"/>
                        <a:t>c1.stl (x2)</a:t>
                      </a:r>
                    </a:p>
                    <a:p>
                      <a:endParaRPr lang="en-US" sz="1200" i="1"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kern="1200" dirty="0" smtClean="0">
                          <a:solidFill>
                            <a:schemeClr val="dk1"/>
                          </a:solidFill>
                          <a:effectLst/>
                          <a:latin typeface="+mn-lt"/>
                          <a:ea typeface="+mn-ea"/>
                          <a:cs typeface="+mn-cs"/>
                        </a:rPr>
                        <a:t>L5/8” pin J2</a:t>
                      </a:r>
                      <a:r>
                        <a:rPr lang="en-US" sz="1200" kern="1200" baseline="0" dirty="0" smtClean="0">
                          <a:solidFill>
                            <a:schemeClr val="dk1"/>
                          </a:solidFill>
                          <a:effectLst/>
                          <a:latin typeface="+mn-lt"/>
                          <a:ea typeface="+mn-ea"/>
                          <a:cs typeface="+mn-cs"/>
                        </a:rPr>
                        <a:t>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Pulley P1 (x2)</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36170" y="2037885"/>
            <a:ext cx="692025" cy="629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3666" y="3476404"/>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36170" y="2731511"/>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59120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22286" cy="769441"/>
          </a:xfrm>
          <a:prstGeom prst="rect">
            <a:avLst/>
          </a:prstGeom>
          <a:noFill/>
        </p:spPr>
        <p:txBody>
          <a:bodyPr wrap="none" rtlCol="0">
            <a:spAutoFit/>
          </a:bodyPr>
          <a:lstStyle/>
          <a:p>
            <a:r>
              <a:rPr lang="en-US" sz="4400" dirty="0" smtClean="0">
                <a:latin typeface="YaleDesign-WebSmallCap" pitchFamily="2" charset="0"/>
              </a:rPr>
              <a:t>13</a:t>
            </a:r>
            <a:endParaRPr lang="en-US" sz="4400" dirty="0">
              <a:latin typeface="YaleDesign-WebSmallCap" pitchFamily="2" charset="0"/>
            </a:endParaRPr>
          </a:p>
        </p:txBody>
      </p:sp>
      <p:sp>
        <p:nvSpPr>
          <p:cNvPr id="15" name="TextBox 14"/>
          <p:cNvSpPr txBox="1"/>
          <p:nvPr/>
        </p:nvSpPr>
        <p:spPr>
          <a:xfrm>
            <a:off x="255280" y="9091940"/>
            <a:ext cx="5840719" cy="523220"/>
          </a:xfrm>
          <a:prstGeom prst="rect">
            <a:avLst/>
          </a:prstGeom>
          <a:noFill/>
        </p:spPr>
        <p:txBody>
          <a:bodyPr wrap="square" rtlCol="0">
            <a:spAutoFit/>
          </a:bodyPr>
          <a:lstStyle/>
          <a:p>
            <a:pPr algn="just"/>
            <a:r>
              <a:rPr lang="en-US" sz="1400" dirty="0" smtClean="0"/>
              <a:t>Assemble top pivot base plate as shown above. The finger pivot bases should fit flush with the top plate.</a:t>
            </a:r>
            <a:endParaRPr lang="en-US" sz="14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9399" y="1662559"/>
            <a:ext cx="3678645" cy="2900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25" y="5363539"/>
            <a:ext cx="3780327" cy="281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81" y="5494070"/>
            <a:ext cx="2681104" cy="2550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3303004616"/>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12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a1_pivot.stl</a:t>
                      </a:r>
                      <a:endParaRPr lang="en-US" sz="1200" i="1" dirty="0" smtClean="0"/>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69891" y="2062233"/>
            <a:ext cx="611496" cy="5859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1357" y="2648204"/>
            <a:ext cx="1009270" cy="668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1134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2049" y="5071991"/>
            <a:ext cx="3569314" cy="1962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8380" y="1550432"/>
            <a:ext cx="3931103" cy="3582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57552" cy="769441"/>
          </a:xfrm>
          <a:prstGeom prst="rect">
            <a:avLst/>
          </a:prstGeom>
          <a:noFill/>
        </p:spPr>
        <p:txBody>
          <a:bodyPr wrap="none" rtlCol="0">
            <a:spAutoFit/>
          </a:bodyPr>
          <a:lstStyle/>
          <a:p>
            <a:r>
              <a:rPr lang="en-US" sz="4400" dirty="0" smtClean="0">
                <a:latin typeface="YaleDesign-WebSmallCap" pitchFamily="2" charset="0"/>
              </a:rPr>
              <a:t>14</a:t>
            </a:r>
            <a:endParaRPr lang="en-US" sz="4400" dirty="0">
              <a:latin typeface="YaleDesign-WebSmallCap" pitchFamily="2" charset="0"/>
            </a:endParaRPr>
          </a:p>
        </p:txBody>
      </p:sp>
      <p:sp>
        <p:nvSpPr>
          <p:cNvPr id="15" name="TextBox 14"/>
          <p:cNvSpPr txBox="1"/>
          <p:nvPr/>
        </p:nvSpPr>
        <p:spPr>
          <a:xfrm>
            <a:off x="301800" y="8958590"/>
            <a:ext cx="5840719" cy="738664"/>
          </a:xfrm>
          <a:prstGeom prst="rect">
            <a:avLst/>
          </a:prstGeom>
          <a:noFill/>
        </p:spPr>
        <p:txBody>
          <a:bodyPr wrap="square" rtlCol="0">
            <a:spAutoFit/>
          </a:bodyPr>
          <a:lstStyle/>
          <a:p>
            <a:pPr algn="just"/>
            <a:r>
              <a:rPr lang="en-US" sz="1400" dirty="0" smtClean="0"/>
              <a:t>Install the torsion spring as shown above. Position the finger appropriately in </a:t>
            </a:r>
            <a:r>
              <a:rPr lang="en-US" sz="1400" i="1" dirty="0" smtClean="0"/>
              <a:t>c1.stl</a:t>
            </a:r>
            <a:r>
              <a:rPr lang="en-US" sz="1400" dirty="0" smtClean="0"/>
              <a:t>, and then slide the ¼” pin in place to secure this sub-assembly for each finger.</a:t>
            </a:r>
            <a:endParaRPr lang="en-US" sz="1400" dirty="0"/>
          </a:p>
        </p:txBody>
      </p:sp>
      <p:pic>
        <p:nvPicPr>
          <p:cNvPr id="1639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863" y="7034500"/>
            <a:ext cx="2049527" cy="153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9676" y="7034499"/>
            <a:ext cx="2049527" cy="15371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2476" y="7034499"/>
            <a:ext cx="2049528" cy="1537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3" name="Table 12"/>
          <p:cNvGraphicFramePr>
            <a:graphicFrameLocks noGrp="1"/>
          </p:cNvGraphicFramePr>
          <p:nvPr>
            <p:extLst>
              <p:ext uri="{D42A27DB-BD31-4B8C-83A1-F6EECF244321}">
                <p14:modId xmlns:p14="http://schemas.microsoft.com/office/powerpoint/2010/main" val="1381192859"/>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a:t>
                      </a:r>
                      <a:r>
                        <a:rPr lang="en-US" sz="1200" i="0" baseline="0" dirty="0" smtClean="0"/>
                        <a:t> from step 13</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0" dirty="0" smtClean="0"/>
                        <a:t>Pivot-based Finger (x2)</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Torsion spring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L1-1/4” pin J1</a:t>
                      </a:r>
                      <a:r>
                        <a:rPr lang="en-US" sz="1200" kern="1200" baseline="0" dirty="0" smtClean="0">
                          <a:solidFill>
                            <a:schemeClr val="dk1"/>
                          </a:solidFill>
                          <a:effectLst/>
                          <a:latin typeface="+mn-lt"/>
                          <a:ea typeface="+mn-ea"/>
                          <a:cs typeface="+mn-cs"/>
                        </a:rPr>
                        <a:t> (x4)</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dk1"/>
                        </a:solidFill>
                        <a:effectLst/>
                        <a:latin typeface="+mn-lt"/>
                        <a:ea typeface="+mn-ea"/>
                        <a:cs typeface="+mn-cs"/>
                      </a:endParaRPr>
                    </a:p>
                    <a:p>
                      <a:endParaRPr lang="en-US" sz="1200" dirty="0"/>
                    </a:p>
                  </a:txBody>
                  <a:tcPr/>
                </a:tc>
                <a:tc>
                  <a:txBody>
                    <a:bodyPr/>
                    <a:lstStyle/>
                    <a:p>
                      <a:endParaRPr lang="en-US" sz="1200" dirty="0"/>
                    </a:p>
                  </a:txBody>
                  <a:tcPr>
                    <a:solidFill>
                      <a:schemeClr val="bg1"/>
                    </a:solidFill>
                  </a:tcPr>
                </a:tc>
              </a:tr>
            </a:tbl>
          </a:graphicData>
        </a:graphic>
      </p:graphicFrame>
      <p:pic>
        <p:nvPicPr>
          <p:cNvPr id="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0635" y="3341447"/>
            <a:ext cx="1051719"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42631" y="2001214"/>
            <a:ext cx="847725" cy="630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69825" y="3990089"/>
            <a:ext cx="1267553" cy="59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67714" y="2631676"/>
            <a:ext cx="1170510" cy="624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37280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74981953"/>
              </p:ext>
            </p:extLst>
          </p:nvPr>
        </p:nvGraphicFramePr>
        <p:xfrm>
          <a:off x="466725" y="1285876"/>
          <a:ext cx="6838953" cy="7349899"/>
        </p:xfrm>
        <a:graphic>
          <a:graphicData uri="http://schemas.openxmlformats.org/drawingml/2006/table">
            <a:tbl>
              <a:tblPr firstRow="1" bandRow="1">
                <a:tableStyleId>{5C22544A-7EE6-4342-B048-85BDC9FD1C3A}</a:tableStyleId>
              </a:tblPr>
              <a:tblGrid>
                <a:gridCol w="1948652"/>
                <a:gridCol w="775498"/>
                <a:gridCol w="115822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endParaRPr lang="en-US" sz="1200" dirty="0"/>
                    </a:p>
                  </a:txBody>
                  <a:tcPr/>
                </a:tc>
              </a:tr>
              <a:tr h="307766">
                <a:tc>
                  <a:txBody>
                    <a:bodyPr/>
                    <a:lstStyle/>
                    <a:p>
                      <a:r>
                        <a:rPr lang="en-US" sz="1200" dirty="0" smtClean="0"/>
                        <a:t>a1_flexure.stl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a2.stl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a3.stl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a4.stl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a:t>
                      </a:r>
                      <a:r>
                        <a:rPr lang="en-US" sz="1200" dirty="0" smtClean="0"/>
                        <a:t>Print or </a:t>
                      </a:r>
                      <a:r>
                        <a:rPr lang="en-US" sz="1200" dirty="0" err="1" smtClean="0"/>
                        <a:t>Lasercut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b1.stl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Central Coupler</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b2.stl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finger_flexure_print.stl</a:t>
                      </a:r>
                      <a:endParaRPr lang="en-US" sz="1200" dirty="0" smtClean="0"/>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Finger </a:t>
                      </a:r>
                      <a:r>
                        <a:rPr lang="en-US" sz="1200" dirty="0" smtClean="0"/>
                        <a:t>Molds – Breakaway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finger_ff_A.stl</a:t>
                      </a:r>
                      <a:r>
                        <a:rPr lang="en-US" sz="1200" dirty="0" smtClean="0"/>
                        <a:t>, </a:t>
                      </a:r>
                      <a:r>
                        <a:rPr lang="en-US" sz="1200" dirty="0" err="1" smtClean="0"/>
                        <a:t>finger_ff_B.stl</a:t>
                      </a:r>
                      <a:r>
                        <a:rPr lang="en-US" sz="1200" dirty="0" smtClean="0"/>
                        <a:t>, </a:t>
                      </a:r>
                      <a:r>
                        <a:rPr lang="en-US" sz="1200" dirty="0" err="1" smtClean="0"/>
                        <a:t>finger_ff_C.stl</a:t>
                      </a:r>
                      <a:r>
                        <a:rPr lang="en-US" sz="1200" dirty="0" smtClean="0"/>
                        <a:t>, </a:t>
                      </a:r>
                    </a:p>
                    <a:p>
                      <a:r>
                        <a:rPr lang="en-US" sz="1200" dirty="0" err="1" smtClean="0"/>
                        <a:t>shell_ff_A.stl</a:t>
                      </a:r>
                      <a:r>
                        <a:rPr lang="en-US" sz="1200" dirty="0" smtClean="0"/>
                        <a:t>, </a:t>
                      </a:r>
                      <a:r>
                        <a:rPr lang="en-US" sz="1200" dirty="0" err="1" smtClean="0"/>
                        <a:t>shell_ff_B.stl</a:t>
                      </a:r>
                      <a:r>
                        <a:rPr lang="en-US" sz="1200" dirty="0" smtClean="0"/>
                        <a:t>, </a:t>
                      </a:r>
                      <a:r>
                        <a:rPr lang="en-US" sz="1200" dirty="0" err="1" smtClean="0"/>
                        <a:t>shell_ff_C.stl</a:t>
                      </a:r>
                      <a:endParaRPr lang="en-US" sz="1200" dirty="0" smtClean="0"/>
                    </a:p>
                  </a:txBody>
                  <a:tcPr/>
                </a:tc>
                <a:tc>
                  <a:txBody>
                    <a:bodyPr/>
                    <a:lstStyle/>
                    <a:p>
                      <a:r>
                        <a:rPr lang="en-US" sz="1200" dirty="0" smtClean="0"/>
                        <a:t>2</a:t>
                      </a:r>
                      <a:endParaRPr lang="en-US" sz="1200" dirty="0"/>
                    </a:p>
                  </a:txBody>
                  <a:tcPr/>
                </a:tc>
                <a:tc>
                  <a:txBody>
                    <a:bodyPr/>
                    <a:lstStyle/>
                    <a:p>
                      <a:r>
                        <a:rPr lang="en-US" sz="1200" dirty="0" smtClean="0"/>
                        <a:t>Finger Molds - Multipart</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Power Pro Spectra</a:t>
                      </a:r>
                    </a:p>
                    <a:p>
                      <a:endParaRPr lang="en-US" sz="1200" dirty="0" smtClean="0"/>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2"/>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PMC-780 Urethane</a:t>
                      </a:r>
                    </a:p>
                    <a:p>
                      <a:endParaRPr lang="en-US" sz="1200" kern="1200" dirty="0" smtClean="0">
                        <a:solidFill>
                          <a:schemeClr val="dk1"/>
                        </a:solidFill>
                        <a:effectLst/>
                        <a:latin typeface="+mn-lt"/>
                        <a:ea typeface="+mn-ea"/>
                        <a:cs typeface="+mn-cs"/>
                      </a:endParaRPr>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3"/>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Vytaflex</a:t>
                      </a:r>
                      <a:r>
                        <a:rPr lang="en-US" sz="1200" dirty="0" smtClean="0"/>
                        <a:t> 30 Urethane</a:t>
                      </a:r>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4"/>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1587362"/>
            <a:ext cx="914093" cy="64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3815" y="2228437"/>
            <a:ext cx="1030862" cy="51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20357" y="2905124"/>
            <a:ext cx="1111806" cy="51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67919" y="3495675"/>
            <a:ext cx="1122654"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66242" y="4152900"/>
            <a:ext cx="526007" cy="616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6235" y="4833525"/>
            <a:ext cx="720049" cy="595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23196" y="5409735"/>
            <a:ext cx="1158376" cy="648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969693" y="6057900"/>
            <a:ext cx="1413133" cy="1099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descr="http://ecx.images-amazon.com/images/I/51VoEMZil0L.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11923" y="7157003"/>
            <a:ext cx="724361" cy="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87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12668" cy="769441"/>
          </a:xfrm>
          <a:prstGeom prst="rect">
            <a:avLst/>
          </a:prstGeom>
          <a:noFill/>
        </p:spPr>
        <p:txBody>
          <a:bodyPr wrap="none" rtlCol="0">
            <a:spAutoFit/>
          </a:bodyPr>
          <a:lstStyle/>
          <a:p>
            <a:r>
              <a:rPr lang="en-US" sz="4400" dirty="0" smtClean="0">
                <a:latin typeface="YaleDesign-WebSmallCap" pitchFamily="2" charset="0"/>
              </a:rPr>
              <a:t>15</a:t>
            </a:r>
            <a:endParaRPr lang="en-US" sz="4400" dirty="0">
              <a:latin typeface="YaleDesign-WebSmallCap" pitchFamily="2" charset="0"/>
            </a:endParaRPr>
          </a:p>
        </p:txBody>
      </p:sp>
      <p:sp>
        <p:nvSpPr>
          <p:cNvPr id="15" name="TextBox 14"/>
          <p:cNvSpPr txBox="1"/>
          <p:nvPr/>
        </p:nvSpPr>
        <p:spPr>
          <a:xfrm>
            <a:off x="255279" y="9101465"/>
            <a:ext cx="5840719" cy="523220"/>
          </a:xfrm>
          <a:prstGeom prst="rect">
            <a:avLst/>
          </a:prstGeom>
          <a:noFill/>
        </p:spPr>
        <p:txBody>
          <a:bodyPr wrap="square" rtlCol="0">
            <a:spAutoFit/>
          </a:bodyPr>
          <a:lstStyle/>
          <a:p>
            <a:pPr algn="just"/>
            <a:r>
              <a:rPr lang="en-US" sz="1400" dirty="0" smtClean="0"/>
              <a:t>Use remaining socket screws to clamp the entire assembly together in place. The actuator block sub-assembly from step </a:t>
            </a:r>
            <a:r>
              <a:rPr lang="en-US" sz="1400" dirty="0" smtClean="0"/>
              <a:t>9 </a:t>
            </a:r>
            <a:r>
              <a:rPr lang="en-US" sz="1400" dirty="0" smtClean="0"/>
              <a:t>should fit snugly </a:t>
            </a:r>
            <a:endParaRPr lang="en-US" sz="1400" i="1" dirty="0"/>
          </a:p>
        </p:txBody>
      </p:sp>
      <p:sp>
        <p:nvSpPr>
          <p:cNvPr id="16" name="TextBox 15"/>
          <p:cNvSpPr txBox="1"/>
          <p:nvPr/>
        </p:nvSpPr>
        <p:spPr>
          <a:xfrm>
            <a:off x="2170594" y="1181100"/>
            <a:ext cx="3408625" cy="369332"/>
          </a:xfrm>
          <a:prstGeom prst="rect">
            <a:avLst/>
          </a:prstGeom>
          <a:noFill/>
        </p:spPr>
        <p:txBody>
          <a:bodyPr wrap="none" rtlCol="0">
            <a:spAutoFit/>
          </a:bodyPr>
          <a:lstStyle/>
          <a:p>
            <a:r>
              <a:rPr lang="en-US" dirty="0" smtClean="0">
                <a:latin typeface="YaleAdmin-WebSmallCap" pitchFamily="2" charset="0"/>
              </a:rPr>
              <a:t>Final Assembly – Flexure base</a:t>
            </a:r>
            <a:endParaRPr lang="en-US" dirty="0">
              <a:latin typeface="YaleAdmin-WebSmallCap" pitchFamily="2"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1479" y="1711652"/>
            <a:ext cx="3803153" cy="3197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430" y="5181743"/>
            <a:ext cx="4432147" cy="3012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le 11"/>
          <p:cNvGraphicFramePr>
            <a:graphicFrameLocks noGrp="1"/>
          </p:cNvGraphicFramePr>
          <p:nvPr>
            <p:extLst>
              <p:ext uri="{D42A27DB-BD31-4B8C-83A1-F6EECF244321}">
                <p14:modId xmlns:p14="http://schemas.microsoft.com/office/powerpoint/2010/main" val="4193865248"/>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Top sub-assembly from step 11</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0" dirty="0" smtClean="0"/>
                        <a:t>Base</a:t>
                      </a:r>
                      <a:r>
                        <a:rPr lang="en-US" sz="1200" i="0" baseline="0" dirty="0" smtClean="0"/>
                        <a:t> s</a:t>
                      </a:r>
                      <a:r>
                        <a:rPr lang="en-US" sz="1200" i="0" dirty="0" smtClean="0"/>
                        <a:t>ub-assembly from step 9</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Socket Cap Screw 8-32, L3/4” </a:t>
                      </a:r>
                      <a:r>
                        <a:rPr lang="en-US" sz="1200" dirty="0" smtClean="0">
                          <a:solidFill>
                            <a:schemeClr val="dk1"/>
                          </a:solidFill>
                        </a:rPr>
                        <a:t>(x4)</a:t>
                      </a: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17954" y="2692180"/>
            <a:ext cx="823658" cy="599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52177" y="3435751"/>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87738" y="2094025"/>
            <a:ext cx="997475" cy="534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0821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6024" cy="769441"/>
          </a:xfrm>
          <a:prstGeom prst="rect">
            <a:avLst/>
          </a:prstGeom>
          <a:noFill/>
        </p:spPr>
        <p:txBody>
          <a:bodyPr wrap="none" rtlCol="0">
            <a:spAutoFit/>
          </a:bodyPr>
          <a:lstStyle/>
          <a:p>
            <a:r>
              <a:rPr lang="en-US" sz="4400" dirty="0" smtClean="0">
                <a:latin typeface="YaleDesign-WebSmallCap" pitchFamily="2" charset="0"/>
              </a:rPr>
              <a:t>16</a:t>
            </a:r>
            <a:endParaRPr lang="en-US" sz="4400" dirty="0">
              <a:latin typeface="YaleDesign-WebSmallCap" pitchFamily="2" charset="0"/>
            </a:endParaRPr>
          </a:p>
        </p:txBody>
      </p:sp>
      <p:sp>
        <p:nvSpPr>
          <p:cNvPr id="15" name="TextBox 14"/>
          <p:cNvSpPr txBox="1"/>
          <p:nvPr/>
        </p:nvSpPr>
        <p:spPr>
          <a:xfrm>
            <a:off x="255279" y="9015740"/>
            <a:ext cx="5840719" cy="523220"/>
          </a:xfrm>
          <a:prstGeom prst="rect">
            <a:avLst/>
          </a:prstGeom>
          <a:noFill/>
        </p:spPr>
        <p:txBody>
          <a:bodyPr wrap="square" rtlCol="0">
            <a:spAutoFit/>
          </a:bodyPr>
          <a:lstStyle/>
          <a:p>
            <a:pPr algn="just"/>
            <a:r>
              <a:rPr lang="en-US" sz="1400" dirty="0" smtClean="0"/>
              <a:t>Use remaining socket screws to clamp the entire assembly together in place. The actuator block sub-assembly from step </a:t>
            </a:r>
            <a:r>
              <a:rPr lang="en-US" sz="1400" dirty="0" smtClean="0"/>
              <a:t>9 </a:t>
            </a:r>
            <a:r>
              <a:rPr lang="en-US" sz="1400" dirty="0" smtClean="0"/>
              <a:t>should fit snugly </a:t>
            </a:r>
            <a:endParaRPr lang="en-US" sz="1400" i="1" dirty="0"/>
          </a:p>
        </p:txBody>
      </p:sp>
      <p:sp>
        <p:nvSpPr>
          <p:cNvPr id="16" name="TextBox 15"/>
          <p:cNvSpPr txBox="1"/>
          <p:nvPr/>
        </p:nvSpPr>
        <p:spPr>
          <a:xfrm>
            <a:off x="2294419" y="1181100"/>
            <a:ext cx="3132909" cy="369332"/>
          </a:xfrm>
          <a:prstGeom prst="rect">
            <a:avLst/>
          </a:prstGeom>
          <a:noFill/>
        </p:spPr>
        <p:txBody>
          <a:bodyPr wrap="none" rtlCol="0">
            <a:spAutoFit/>
          </a:bodyPr>
          <a:lstStyle/>
          <a:p>
            <a:r>
              <a:rPr lang="en-US" dirty="0" smtClean="0">
                <a:latin typeface="YaleAdmin-WebSmallCap" pitchFamily="2" charset="0"/>
              </a:rPr>
              <a:t>Final Assembly – Pivot base</a:t>
            </a:r>
            <a:endParaRPr lang="en-US" dirty="0">
              <a:latin typeface="YaleAdmin-WebSmallCap" pitchFamily="2"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0873" y="1899968"/>
            <a:ext cx="3627522" cy="2755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0873" y="5447949"/>
            <a:ext cx="3587900" cy="2308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80" y="5606958"/>
            <a:ext cx="3004024" cy="2253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2502383005"/>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Top sub-assembly from step 14</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0" dirty="0" smtClean="0"/>
                        <a:t>Base</a:t>
                      </a:r>
                      <a:r>
                        <a:rPr lang="en-US" sz="1200" i="0" baseline="0" dirty="0" smtClean="0"/>
                        <a:t> s</a:t>
                      </a:r>
                      <a:r>
                        <a:rPr lang="en-US" sz="1200" i="0" dirty="0" smtClean="0"/>
                        <a:t>ub-assembly from step 9</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Socket Cap Screw 8-32, L3/4” </a:t>
                      </a:r>
                      <a:r>
                        <a:rPr lang="en-US" sz="1200" dirty="0" smtClean="0">
                          <a:solidFill>
                            <a:schemeClr val="dk1"/>
                          </a:solidFill>
                        </a:rPr>
                        <a:t>(x4)</a:t>
                      </a: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17954" y="2692180"/>
            <a:ext cx="823658" cy="599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52177" y="3435751"/>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58726" y="2013788"/>
            <a:ext cx="1098874" cy="604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79742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225448" y="1360280"/>
            <a:ext cx="5179894" cy="3165890"/>
            <a:chOff x="1225448" y="1371604"/>
            <a:chExt cx="5179894" cy="316589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448" y="1371604"/>
              <a:ext cx="5179894" cy="284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a:off x="2691215" y="3830128"/>
              <a:ext cx="0" cy="707366"/>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 name="Arc 4"/>
            <p:cNvSpPr/>
            <p:nvPr/>
          </p:nvSpPr>
          <p:spPr>
            <a:xfrm>
              <a:off x="2243540" y="3638550"/>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7" name="Straight Connector 6"/>
            <p:cNvCxnSpPr/>
            <p:nvPr/>
          </p:nvCxnSpPr>
          <p:spPr>
            <a:xfrm flipV="1">
              <a:off x="1757363" y="3638550"/>
              <a:ext cx="710014" cy="2238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rot="16200000" flipH="1">
              <a:off x="1533525" y="3414712"/>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 name="Straight Connector 10"/>
            <p:cNvCxnSpPr/>
            <p:nvPr/>
          </p:nvCxnSpPr>
          <p:spPr>
            <a:xfrm flipV="1">
              <a:off x="1533525" y="3176588"/>
              <a:ext cx="0" cy="4048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flipH="1">
              <a:off x="1533524" y="3024187"/>
              <a:ext cx="447675" cy="4476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Connector 12"/>
            <p:cNvCxnSpPr/>
            <p:nvPr/>
          </p:nvCxnSpPr>
          <p:spPr>
            <a:xfrm flipV="1">
              <a:off x="1757363" y="2924175"/>
              <a:ext cx="1133475" cy="100012"/>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890838" y="2924175"/>
              <a:ext cx="284801" cy="15240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175639" y="2795816"/>
              <a:ext cx="1053461" cy="280759"/>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229100" y="2519363"/>
              <a:ext cx="180975" cy="2764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410075" y="2309813"/>
              <a:ext cx="528638" cy="20955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938713" y="2309813"/>
              <a:ext cx="323850"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262563" y="2269331"/>
              <a:ext cx="80963" cy="809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Tendon Routing</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1135" cy="769441"/>
          </a:xfrm>
          <a:prstGeom prst="rect">
            <a:avLst/>
          </a:prstGeom>
          <a:noFill/>
        </p:spPr>
        <p:txBody>
          <a:bodyPr wrap="none" rtlCol="0">
            <a:spAutoFit/>
          </a:bodyPr>
          <a:lstStyle/>
          <a:p>
            <a:r>
              <a:rPr lang="en-US" sz="4400" dirty="0" smtClean="0">
                <a:latin typeface="YaleDesign-WebSmallCap" pitchFamily="2" charset="0"/>
              </a:rPr>
              <a:t>1</a:t>
            </a:r>
            <a:r>
              <a:rPr lang="en-US" sz="4400" dirty="0">
                <a:latin typeface="YaleDesign-WebSmallCap" pitchFamily="2" charset="0"/>
              </a:rPr>
              <a:t>7</a:t>
            </a:r>
            <a:endParaRPr lang="en-US" sz="4400" dirty="0">
              <a:latin typeface="YaleDesign-WebSmallCap" pitchFamily="2" charset="0"/>
            </a:endParaRPr>
          </a:p>
        </p:txBody>
      </p:sp>
      <p:sp>
        <p:nvSpPr>
          <p:cNvPr id="15" name="TextBox 14"/>
          <p:cNvSpPr txBox="1"/>
          <p:nvPr/>
        </p:nvSpPr>
        <p:spPr>
          <a:xfrm>
            <a:off x="255279" y="7956007"/>
            <a:ext cx="5840719" cy="1815882"/>
          </a:xfrm>
          <a:prstGeom prst="rect">
            <a:avLst/>
          </a:prstGeom>
          <a:noFill/>
        </p:spPr>
        <p:txBody>
          <a:bodyPr wrap="square" rtlCol="0">
            <a:spAutoFit/>
          </a:bodyPr>
          <a:lstStyle/>
          <a:p>
            <a:pPr algn="just"/>
            <a:r>
              <a:rPr lang="en-US" sz="1400" dirty="0" smtClean="0"/>
              <a:t>Tendons for flexure-based fingers run from the drive pulleys, through the top plate, across the 3 pulleys in the finger base, and through the finger routing ports, anchoring at the back of the fingertip, as shown above.</a:t>
            </a:r>
          </a:p>
          <a:p>
            <a:pPr algn="just"/>
            <a:endParaRPr lang="en-US" sz="1400" i="1" dirty="0"/>
          </a:p>
          <a:p>
            <a:pPr algn="just"/>
            <a:r>
              <a:rPr lang="en-US" sz="1400" dirty="0"/>
              <a:t>There should be enough tendon to leave slack after tying both ends</a:t>
            </a:r>
            <a:r>
              <a:rPr lang="en-US" sz="1400" dirty="0" smtClean="0"/>
              <a:t>. It is probably easiest to thread the tendon up from the servo to the fingertip.</a:t>
            </a:r>
            <a:endParaRPr lang="en-US" sz="1400" dirty="0"/>
          </a:p>
        </p:txBody>
      </p:sp>
      <p:sp>
        <p:nvSpPr>
          <p:cNvPr id="16" name="TextBox 15"/>
          <p:cNvSpPr txBox="1"/>
          <p:nvPr/>
        </p:nvSpPr>
        <p:spPr>
          <a:xfrm>
            <a:off x="2691215"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0695" y="4722123"/>
            <a:ext cx="4603348" cy="257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56209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Tendon Routing</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8773" cy="769441"/>
          </a:xfrm>
          <a:prstGeom prst="rect">
            <a:avLst/>
          </a:prstGeom>
          <a:noFill/>
        </p:spPr>
        <p:txBody>
          <a:bodyPr wrap="none" rtlCol="0">
            <a:spAutoFit/>
          </a:bodyPr>
          <a:lstStyle/>
          <a:p>
            <a:r>
              <a:rPr lang="en-US" sz="4400" dirty="0" smtClean="0">
                <a:latin typeface="YaleDesign-WebSmallCap" pitchFamily="2" charset="0"/>
              </a:rPr>
              <a:t>18</a:t>
            </a:r>
            <a:endParaRPr lang="en-US" sz="4400" dirty="0">
              <a:latin typeface="YaleDesign-WebSmallCap" pitchFamily="2" charset="0"/>
            </a:endParaRPr>
          </a:p>
        </p:txBody>
      </p:sp>
      <p:sp>
        <p:nvSpPr>
          <p:cNvPr id="15" name="TextBox 14"/>
          <p:cNvSpPr txBox="1"/>
          <p:nvPr/>
        </p:nvSpPr>
        <p:spPr>
          <a:xfrm>
            <a:off x="366151" y="8188464"/>
            <a:ext cx="5840719" cy="1384995"/>
          </a:xfrm>
          <a:prstGeom prst="rect">
            <a:avLst/>
          </a:prstGeom>
          <a:noFill/>
        </p:spPr>
        <p:txBody>
          <a:bodyPr wrap="square" rtlCol="0">
            <a:spAutoFit/>
          </a:bodyPr>
          <a:lstStyle/>
          <a:p>
            <a:pPr algn="just"/>
            <a:r>
              <a:rPr lang="en-US" sz="1400" dirty="0" smtClean="0"/>
              <a:t>Tendons for flexure-based fingers run from the drive pulleys, through the top plate, across the pulley in the finger base, over the finger end, and through the finger routing ports, anchoring at the back of the fingertip, as shown above.</a:t>
            </a:r>
          </a:p>
          <a:p>
            <a:pPr algn="just"/>
            <a:endParaRPr lang="en-US" sz="1400" dirty="0"/>
          </a:p>
          <a:p>
            <a:pPr algn="just"/>
            <a:r>
              <a:rPr lang="en-US" sz="1400" dirty="0" smtClean="0"/>
              <a:t>There should be enough tendon to leave slack after tying both ends.</a:t>
            </a:r>
            <a:endParaRPr lang="en-US" sz="1400" dirty="0"/>
          </a:p>
        </p:txBody>
      </p:sp>
      <p:sp>
        <p:nvSpPr>
          <p:cNvPr id="16" name="TextBox 15"/>
          <p:cNvSpPr txBox="1"/>
          <p:nvPr/>
        </p:nvSpPr>
        <p:spPr>
          <a:xfrm>
            <a:off x="2742971"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grpSp>
        <p:nvGrpSpPr>
          <p:cNvPr id="8" name="Group 33"/>
          <p:cNvGrpSpPr>
            <a:grpSpLocks/>
          </p:cNvGrpSpPr>
          <p:nvPr/>
        </p:nvGrpSpPr>
        <p:grpSpPr bwMode="auto">
          <a:xfrm>
            <a:off x="1444802" y="1583425"/>
            <a:ext cx="4735362" cy="2312045"/>
            <a:chOff x="0" y="1903413"/>
            <a:chExt cx="9036050" cy="4411662"/>
          </a:xfrm>
        </p:grpSpPr>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03413"/>
              <a:ext cx="9036050" cy="38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Connector 12"/>
            <p:cNvCxnSpPr/>
            <p:nvPr/>
          </p:nvCxnSpPr>
          <p:spPr>
            <a:xfrm>
              <a:off x="2219360" y="4918102"/>
              <a:ext cx="0" cy="1396973"/>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133563" y="4507851"/>
              <a:ext cx="732117" cy="11317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04926" y="3220512"/>
              <a:ext cx="505764" cy="42793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09720" y="3676738"/>
              <a:ext cx="2341363"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528893" y="3287707"/>
              <a:ext cx="290018" cy="3112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4836594" y="3174535"/>
              <a:ext cx="1099947" cy="1096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936541" y="3192219"/>
              <a:ext cx="626013" cy="2051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534259" y="3337220"/>
              <a:ext cx="116716" cy="1202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Arc 22"/>
            <p:cNvSpPr/>
            <p:nvPr/>
          </p:nvSpPr>
          <p:spPr>
            <a:xfrm>
              <a:off x="1504926" y="4621023"/>
              <a:ext cx="725046" cy="7214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 name="Arc 23"/>
            <p:cNvSpPr/>
            <p:nvPr/>
          </p:nvSpPr>
          <p:spPr>
            <a:xfrm flipH="1">
              <a:off x="557063" y="3220512"/>
              <a:ext cx="1273249" cy="1269654"/>
            </a:xfrm>
            <a:prstGeom prst="arc">
              <a:avLst>
                <a:gd name="adj1" fmla="val 16200000"/>
                <a:gd name="adj2" fmla="val 5483999"/>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430" y="4776715"/>
            <a:ext cx="2913039" cy="2184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0231" y="4776714"/>
            <a:ext cx="2931991" cy="2198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420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311879"/>
            <a:ext cx="4299835"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Post-Assembly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8499" y="9320480"/>
            <a:ext cx="697627" cy="769441"/>
          </a:xfrm>
          <a:prstGeom prst="rect">
            <a:avLst/>
          </a:prstGeom>
          <a:noFill/>
        </p:spPr>
        <p:txBody>
          <a:bodyPr wrap="none" rtlCol="0">
            <a:spAutoFit/>
          </a:bodyPr>
          <a:lstStyle/>
          <a:p>
            <a:r>
              <a:rPr lang="en-US" sz="4400" dirty="0" smtClean="0">
                <a:latin typeface="YaleDesign-WebSmallCap" pitchFamily="2" charset="0"/>
              </a:rPr>
              <a:t>1</a:t>
            </a:r>
            <a:r>
              <a:rPr lang="en-US" sz="4400" dirty="0">
                <a:latin typeface="YaleDesign-WebSmallCap" pitchFamily="2" charset="0"/>
              </a:rPr>
              <a:t>9</a:t>
            </a:r>
            <a:endParaRPr lang="en-US" sz="4400" dirty="0">
              <a:latin typeface="YaleDesign-WebSmallCap" pitchFamily="2" charset="0"/>
            </a:endParaRPr>
          </a:p>
        </p:txBody>
      </p:sp>
      <p:sp>
        <p:nvSpPr>
          <p:cNvPr id="16" name="TextBox 15"/>
          <p:cNvSpPr txBox="1"/>
          <p:nvPr/>
        </p:nvSpPr>
        <p:spPr>
          <a:xfrm>
            <a:off x="2894494" y="1181100"/>
            <a:ext cx="1816972" cy="369332"/>
          </a:xfrm>
          <a:prstGeom prst="rect">
            <a:avLst/>
          </a:prstGeom>
          <a:noFill/>
        </p:spPr>
        <p:txBody>
          <a:bodyPr wrap="none" rtlCol="0">
            <a:spAutoFit/>
          </a:bodyPr>
          <a:lstStyle/>
          <a:p>
            <a:r>
              <a:rPr lang="en-US" dirty="0" smtClean="0">
                <a:latin typeface="YaleAdmin-WebSmallCap" pitchFamily="2" charset="0"/>
              </a:rPr>
              <a:t>Servo Zero-</a:t>
            </a:r>
            <a:r>
              <a:rPr lang="en-US" dirty="0" err="1" smtClean="0">
                <a:latin typeface="YaleAdmin-WebSmallCap" pitchFamily="2" charset="0"/>
              </a:rPr>
              <a:t>ing</a:t>
            </a:r>
            <a:endParaRPr lang="en-US" dirty="0">
              <a:latin typeface="YaleAdmin-WebSmallCap" pitchFamily="2" charset="0"/>
            </a:endParaRPr>
          </a:p>
        </p:txBody>
      </p:sp>
      <p:sp>
        <p:nvSpPr>
          <p:cNvPr id="4" name="TextBox 3"/>
          <p:cNvSpPr txBox="1"/>
          <p:nvPr/>
        </p:nvSpPr>
        <p:spPr>
          <a:xfrm>
            <a:off x="3933645" y="2311879"/>
            <a:ext cx="3571336" cy="3108543"/>
          </a:xfrm>
          <a:prstGeom prst="rect">
            <a:avLst/>
          </a:prstGeom>
          <a:noFill/>
        </p:spPr>
        <p:txBody>
          <a:bodyPr wrap="square" rtlCol="0">
            <a:spAutoFit/>
          </a:bodyPr>
          <a:lstStyle/>
          <a:p>
            <a:pPr marL="342900" indent="-342900">
              <a:buFont typeface="+mj-lt"/>
              <a:buAutoNum type="arabicPeriod"/>
            </a:pPr>
            <a:r>
              <a:rPr lang="en-US" sz="1400" dirty="0" smtClean="0"/>
              <a:t>Remove the </a:t>
            </a:r>
            <a:r>
              <a:rPr lang="en-US" sz="1400" dirty="0" smtClean="0">
                <a:solidFill>
                  <a:srgbClr val="FF0000"/>
                </a:solidFill>
              </a:rPr>
              <a:t>M2 bolts</a:t>
            </a:r>
            <a:r>
              <a:rPr lang="en-US" sz="1400" dirty="0" smtClean="0"/>
              <a:t> from the servo pulley</a:t>
            </a:r>
          </a:p>
          <a:p>
            <a:pPr marL="342900" indent="-342900">
              <a:buFont typeface="+mj-lt"/>
              <a:buAutoNum type="arabicPeriod"/>
            </a:pPr>
            <a:r>
              <a:rPr lang="en-US" sz="1400" dirty="0" smtClean="0"/>
              <a:t>Loosen, but do not remove, the central </a:t>
            </a:r>
            <a:r>
              <a:rPr lang="en-US" sz="1400" dirty="0" smtClean="0">
                <a:solidFill>
                  <a:srgbClr val="00B050"/>
                </a:solidFill>
              </a:rPr>
              <a:t>M2.5 bolt</a:t>
            </a:r>
            <a:r>
              <a:rPr lang="en-US" sz="1400" dirty="0" smtClean="0"/>
              <a:t>, such that the servo pulley can spin freely</a:t>
            </a:r>
          </a:p>
          <a:p>
            <a:pPr marL="342900" indent="-342900">
              <a:buFont typeface="+mj-lt"/>
              <a:buAutoNum type="arabicPeriod"/>
            </a:pPr>
            <a:r>
              <a:rPr lang="en-US" sz="1400" dirty="0" smtClean="0"/>
              <a:t>Connect the </a:t>
            </a:r>
            <a:r>
              <a:rPr lang="en-US" sz="1400" dirty="0" err="1" smtClean="0"/>
              <a:t>Dynamixel</a:t>
            </a:r>
            <a:r>
              <a:rPr lang="en-US" sz="1400" dirty="0" smtClean="0"/>
              <a:t> and (in position mode) move it to its zero encoder position</a:t>
            </a:r>
          </a:p>
          <a:p>
            <a:pPr marL="342900" indent="-342900">
              <a:buFont typeface="+mj-lt"/>
              <a:buAutoNum type="arabicPeriod"/>
            </a:pPr>
            <a:r>
              <a:rPr lang="en-US" sz="1400" dirty="0" smtClean="0"/>
              <a:t>By hand, turn the servo pulley until the tendon between the pulley and the main drive block is as taut as possible</a:t>
            </a:r>
          </a:p>
          <a:p>
            <a:pPr marL="342900" indent="-342900">
              <a:buFont typeface="+mj-lt"/>
              <a:buAutoNum type="arabicPeriod"/>
            </a:pPr>
            <a:r>
              <a:rPr lang="en-US" sz="1400" dirty="0" smtClean="0"/>
              <a:t>Re-attach the </a:t>
            </a:r>
            <a:r>
              <a:rPr lang="en-US" sz="1400" dirty="0" smtClean="0">
                <a:solidFill>
                  <a:srgbClr val="FF0000"/>
                </a:solidFill>
              </a:rPr>
              <a:t>M2 bolts </a:t>
            </a:r>
            <a:r>
              <a:rPr lang="en-US" sz="1400" dirty="0" smtClean="0"/>
              <a:t>and tighten the servo pulley</a:t>
            </a:r>
          </a:p>
          <a:p>
            <a:pPr marL="342900" indent="-342900">
              <a:buFont typeface="+mj-lt"/>
              <a:buAutoNum type="arabicPeriod"/>
            </a:pPr>
            <a:r>
              <a:rPr lang="en-US" sz="1400" dirty="0" smtClean="0"/>
              <a:t>Repeat for other servo</a:t>
            </a:r>
            <a:endParaRPr lang="en-US" sz="1400" dirty="0"/>
          </a:p>
        </p:txBody>
      </p:sp>
      <p:sp>
        <p:nvSpPr>
          <p:cNvPr id="5" name="Oval 4"/>
          <p:cNvSpPr/>
          <p:nvPr/>
        </p:nvSpPr>
        <p:spPr>
          <a:xfrm>
            <a:off x="2097524" y="3721590"/>
            <a:ext cx="126521" cy="1265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645253" y="3726337"/>
            <a:ext cx="126521" cy="1265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347914" y="3705227"/>
            <a:ext cx="166683" cy="16668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049" y="5363570"/>
            <a:ext cx="3458949" cy="2594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7577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636959333"/>
              </p:ext>
            </p:extLst>
          </p:nvPr>
        </p:nvGraphicFramePr>
        <p:xfrm>
          <a:off x="466725" y="1285876"/>
          <a:ext cx="6838953" cy="6801259"/>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endParaRPr lang="en-US" sz="1200" dirty="0"/>
                    </a:p>
                  </a:txBody>
                  <a:tcPr/>
                </a:tc>
              </a:tr>
              <a:tr h="307766">
                <a:tc>
                  <a:txBody>
                    <a:bodyPr/>
                    <a:lstStyle/>
                    <a:p>
                      <a:r>
                        <a:rPr lang="en-US" sz="1200" dirty="0" err="1" smtClean="0"/>
                        <a:t>Robotis</a:t>
                      </a:r>
                      <a:r>
                        <a:rPr lang="en-US" sz="1200" dirty="0" smtClean="0"/>
                        <a:t> RX-28 </a:t>
                      </a:r>
                      <a:r>
                        <a:rPr lang="en-US" sz="1200" dirty="0" err="1" smtClean="0"/>
                        <a:t>Dynamixel</a:t>
                      </a:r>
                      <a:endParaRPr lang="en-US" sz="1200" dirty="0" smtClean="0"/>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dirty="0" smtClean="0"/>
                        <a:t> [</a:t>
                      </a:r>
                      <a:r>
                        <a:rPr lang="en-US" sz="1200" dirty="0" smtClean="0">
                          <a:hlinkClick r:id="rId2"/>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Ø1/8”, L1-1/4” steel dowel pin (J1</a:t>
                      </a:r>
                      <a:r>
                        <a:rPr lang="en-US" sz="1200" kern="1200" dirty="0" smtClean="0">
                          <a:solidFill>
                            <a:schemeClr val="dk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98381A477</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Ø1/8”, L5/8” steel dowel pin (J2)</a:t>
                      </a:r>
                    </a:p>
                    <a:p>
                      <a:endParaRPr lang="en-US" sz="1200" dirty="0"/>
                    </a:p>
                  </a:txBody>
                  <a:tcPr/>
                </a:tc>
                <a:tc>
                  <a:txBody>
                    <a:bodyPr/>
                    <a:lstStyle/>
                    <a:p>
                      <a:r>
                        <a:rPr lang="en-US" sz="1200" dirty="0" smtClean="0"/>
                        <a:t>2</a:t>
                      </a:r>
                      <a:endParaRPr lang="en-US" sz="1200" dirty="0"/>
                    </a:p>
                  </a:txBody>
                  <a:tcPr/>
                </a:tc>
                <a:tc>
                  <a:txBody>
                    <a:bodyPr/>
                    <a:lstStyle/>
                    <a:p>
                      <a:r>
                        <a:rPr lang="en-US" sz="1200" dirty="0" smtClean="0"/>
                        <a:t>Support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u="none" strike="noStrike" dirty="0" smtClean="0">
                          <a:solidFill>
                            <a:srgbClr val="006699"/>
                          </a:solidFill>
                          <a:effectLst/>
                          <a:hlinkClick r:id="rId4"/>
                        </a:rPr>
                        <a:t>98381A472</a:t>
                      </a:r>
                      <a:r>
                        <a:rPr lang="en-US" sz="1200" dirty="0" smtClean="0"/>
                        <a:t>]</a:t>
                      </a:r>
                    </a:p>
                    <a:p>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Ø3/8”, Wd1/8” nylon pulley (P1</a:t>
                      </a:r>
                      <a:r>
                        <a:rPr lang="en-US" sz="1200" kern="1200" dirty="0" smtClean="0">
                          <a:solidFill>
                            <a:schemeClr val="dk1"/>
                          </a:solidFill>
                          <a:effectLst/>
                          <a:latin typeface="+mn-lt"/>
                          <a:ea typeface="+mn-ea"/>
                          <a:cs typeface="+mn-cs"/>
                        </a:rPr>
                        <a: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6</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5"/>
                        </a:rPr>
                        <a:t>3434T31</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M2.5, L5mm </a:t>
                      </a:r>
                      <a:r>
                        <a:rPr lang="en-US" sz="1200" dirty="0" smtClean="0"/>
                        <a:t>bolt</a:t>
                      </a:r>
                    </a:p>
                    <a:p>
                      <a:endParaRPr lang="en-US" sz="1200" dirty="0" smtClean="0"/>
                    </a:p>
                    <a:p>
                      <a:endParaRPr lang="en-US" sz="1200" dirty="0" smtClean="0"/>
                    </a:p>
                    <a:p>
                      <a:endParaRPr lang="en-US" sz="1200" dirty="0" smtClean="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 w/ </a:t>
                      </a:r>
                      <a:r>
                        <a:rPr lang="en-US" sz="1200" dirty="0" err="1" smtClean="0"/>
                        <a:t>Dynamixel</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dirty="0" smtClean="0">
                          <a:solidFill>
                            <a:srgbClr val="800080"/>
                          </a:solidFill>
                          <a:hlinkClick r:id="rId6" tooltip="Add this product to your current order"/>
                        </a:rPr>
                        <a:t>92290A055</a:t>
                      </a:r>
                      <a:r>
                        <a:rPr lang="en-US" sz="1200" dirty="0">
                          <a:solidFill>
                            <a:schemeClr val="dk1"/>
                          </a:solidFill>
                        </a:rPr>
                        <a:t>]</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solidFill>
                      <a:schemeClr val="bg1"/>
                    </a:solidFill>
                  </a:tcPr>
                </a:tc>
              </a:tr>
              <a:tr h="307766">
                <a:tc>
                  <a:txBody>
                    <a:bodyPr/>
                    <a:lstStyle/>
                    <a:p>
                      <a:r>
                        <a:rPr lang="en-US" sz="1200" dirty="0" smtClean="0"/>
                        <a:t>M2, L5mm </a:t>
                      </a:r>
                      <a:r>
                        <a:rPr lang="en-US" sz="1200" dirty="0" smtClean="0"/>
                        <a:t>bolt</a:t>
                      </a:r>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7" tooltip="Add this product to your current order"/>
                        </a:rPr>
                        <a:t>91290A012</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Socket Cap Screw 8-32, </a:t>
                      </a:r>
                      <a:endParaRPr lang="en-US" sz="1200" dirty="0" smtClean="0"/>
                    </a:p>
                    <a:p>
                      <a:r>
                        <a:rPr lang="en-US" sz="1200" dirty="0" smtClean="0"/>
                        <a:t>L3/4”</a:t>
                      </a:r>
                    </a:p>
                    <a:p>
                      <a:endParaRPr lang="en-US" sz="1200" dirty="0" smtClean="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8"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Ø1/4”, L1-1/2” zinc-plated female standoff (S1</a:t>
                      </a:r>
                      <a:r>
                        <a:rPr lang="en-US" sz="1200" kern="1200" dirty="0" smtClean="0">
                          <a:solidFill>
                            <a:schemeClr val="dk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9" tooltip="Add this product to your current order"/>
                        </a:rPr>
                        <a:t>93330A482</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Torsion Spring, </a:t>
                      </a:r>
                      <a:r>
                        <a:rPr lang="en-US" sz="1200" kern="1200" dirty="0" smtClean="0">
                          <a:solidFill>
                            <a:schemeClr val="dk1"/>
                          </a:solidFill>
                          <a:effectLst/>
                          <a:latin typeface="+mn-lt"/>
                          <a:ea typeface="+mn-ea"/>
                          <a:cs typeface="+mn-cs"/>
                        </a:rPr>
                        <a:t>Ø0.34”, 0.028” wire diameter, 180˚, left-hand wound</a:t>
                      </a:r>
                      <a:endParaRPr lang="en-US" sz="1200" dirty="0"/>
                    </a:p>
                  </a:txBody>
                  <a:tcPr/>
                </a:tc>
                <a:tc>
                  <a:txBody>
                    <a:bodyPr/>
                    <a:lstStyle/>
                    <a:p>
                      <a:r>
                        <a:rPr lang="en-US" sz="1200" dirty="0" smtClean="0"/>
                        <a:t>4</a:t>
                      </a:r>
                      <a:endParaRPr lang="en-US" sz="1200" dirty="0"/>
                    </a:p>
                  </a:txBody>
                  <a:tcPr/>
                </a:tc>
                <a:tc>
                  <a:txBody>
                    <a:bodyPr/>
                    <a:lstStyle/>
                    <a:p>
                      <a:r>
                        <a:rPr lang="en-US" sz="1200" dirty="0" smtClean="0"/>
                        <a:t>Joint Return Spring</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10" tooltip="Add item to current order"/>
                        </a:rPr>
                        <a:t>9271K605</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5" name="Picture 5" descr="http://www.trossenrobotics.com/shared/images/PImages/M-200-RS-RX-64.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29361" y="1619950"/>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37848" y="4581524"/>
            <a:ext cx="929496" cy="666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29361" y="5349958"/>
            <a:ext cx="815172" cy="627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73995" y="3874510"/>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59341" y="6136913"/>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079994" y="6712069"/>
            <a:ext cx="1313905" cy="77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126346" y="2361314"/>
            <a:ext cx="1267553" cy="59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86499" y="3129617"/>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176736" y="7496266"/>
            <a:ext cx="1051719"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9962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smtClean="0"/>
              <a:t>(Pivot </a:t>
            </a:r>
            <a:r>
              <a:rPr lang="en-US" dirty="0" smtClean="0"/>
              <a:t>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32894394"/>
              </p:ext>
            </p:extLst>
          </p:nvPr>
        </p:nvGraphicFramePr>
        <p:xfrm>
          <a:off x="466725" y="1285876"/>
          <a:ext cx="6838953" cy="6252619"/>
        </p:xfrm>
        <a:graphic>
          <a:graphicData uri="http://schemas.openxmlformats.org/drawingml/2006/table">
            <a:tbl>
              <a:tblPr firstRow="1" bandRow="1">
                <a:tableStyleId>{5C22544A-7EE6-4342-B048-85BDC9FD1C3A}</a:tableStyleId>
              </a:tblPr>
              <a:tblGrid>
                <a:gridCol w="1948652"/>
                <a:gridCol w="775498"/>
                <a:gridCol w="115822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endParaRPr lang="en-US" sz="1200" dirty="0"/>
                    </a:p>
                  </a:txBody>
                  <a:tcPr/>
                </a:tc>
              </a:tr>
              <a:tr h="307766">
                <a:tc>
                  <a:txBody>
                    <a:bodyPr/>
                    <a:lstStyle/>
                    <a:p>
                      <a:r>
                        <a:rPr lang="en-US" sz="1200" dirty="0" smtClean="0"/>
                        <a:t>a1_pivot.stl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a2.stl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a3.stl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a4.stl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a:t>
                      </a:r>
                      <a:r>
                        <a:rPr lang="en-US" sz="1200" dirty="0" smtClean="0"/>
                        <a:t>Print or </a:t>
                      </a:r>
                      <a:r>
                        <a:rPr lang="en-US" sz="1200" dirty="0" err="1" smtClean="0"/>
                        <a:t>Lasercut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b1.stl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Central Coupler</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b2.stl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c1.stl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Finger Pivot Base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finger_pivot_print.stl</a:t>
                      </a:r>
                      <a:endParaRPr lang="en-US" sz="1200" dirty="0" smtClean="0"/>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Finger </a:t>
                      </a:r>
                      <a:r>
                        <a:rPr lang="en-US" sz="1200" dirty="0" smtClean="0"/>
                        <a:t>Molds – Breakaway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finger_fp_A.stl</a:t>
                      </a:r>
                      <a:r>
                        <a:rPr lang="en-US" sz="1200" dirty="0" smtClean="0"/>
                        <a:t>, </a:t>
                      </a:r>
                      <a:r>
                        <a:rPr lang="en-US" sz="1200" dirty="0" err="1" smtClean="0"/>
                        <a:t>finger_fp_B.stl</a:t>
                      </a:r>
                      <a:r>
                        <a:rPr lang="en-US" sz="1200" dirty="0" smtClean="0"/>
                        <a:t>, </a:t>
                      </a:r>
                    </a:p>
                    <a:p>
                      <a:r>
                        <a:rPr lang="en-US" sz="1200" dirty="0" err="1" smtClean="0"/>
                        <a:t>shell_fp_A.stl</a:t>
                      </a:r>
                      <a:r>
                        <a:rPr lang="en-US" sz="1200" dirty="0" smtClean="0"/>
                        <a:t>, </a:t>
                      </a:r>
                      <a:r>
                        <a:rPr lang="en-US" sz="1200" dirty="0" err="1" smtClean="0"/>
                        <a:t>shell_fp_B.stl</a:t>
                      </a:r>
                      <a:r>
                        <a:rPr lang="en-US" sz="1200" dirty="0" smtClean="0"/>
                        <a:t>, </a:t>
                      </a:r>
                      <a:r>
                        <a:rPr lang="en-US" sz="1200" dirty="0" err="1" smtClean="0"/>
                        <a:t>shell_fp_C.stl</a:t>
                      </a:r>
                      <a:endParaRPr lang="en-US" sz="1200" dirty="0" smtClean="0"/>
                    </a:p>
                  </a:txBody>
                  <a:tcPr/>
                </a:tc>
                <a:tc>
                  <a:txBody>
                    <a:bodyPr/>
                    <a:lstStyle/>
                    <a:p>
                      <a:r>
                        <a:rPr lang="en-US" sz="1200" dirty="0" smtClean="0"/>
                        <a:t>2</a:t>
                      </a:r>
                      <a:endParaRPr lang="en-US" sz="1200" dirty="0"/>
                    </a:p>
                  </a:txBody>
                  <a:tcPr/>
                </a:tc>
                <a:tc>
                  <a:txBody>
                    <a:bodyPr/>
                    <a:lstStyle/>
                    <a:p>
                      <a:r>
                        <a:rPr lang="en-US" sz="1200" dirty="0" smtClean="0"/>
                        <a:t>Finger Molds - Multipart</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3815" y="2228437"/>
            <a:ext cx="1030862" cy="51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0357" y="2905124"/>
            <a:ext cx="1111806" cy="514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7919" y="3495675"/>
            <a:ext cx="1122654"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66242" y="4152900"/>
            <a:ext cx="526007" cy="616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16235" y="4833525"/>
            <a:ext cx="720049" cy="595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72200" y="6057899"/>
            <a:ext cx="1089915" cy="707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44139" y="5428785"/>
            <a:ext cx="692025" cy="629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80054" y="6802563"/>
            <a:ext cx="1157287" cy="917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63207" y="1578645"/>
            <a:ext cx="1009270" cy="668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01336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smtClean="0"/>
              <a:t>(Pivot </a:t>
            </a:r>
            <a:r>
              <a:rPr lang="en-US" dirty="0" smtClean="0"/>
              <a:t>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24551010"/>
              </p:ext>
            </p:extLst>
          </p:nvPr>
        </p:nvGraphicFramePr>
        <p:xfrm>
          <a:off x="466725" y="1285876"/>
          <a:ext cx="6838953" cy="7441339"/>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endParaRPr lang="en-US" sz="1200" dirty="0"/>
                    </a:p>
                  </a:txBody>
                  <a:tcPr/>
                </a:tc>
              </a:tr>
              <a:tr h="307766">
                <a:tc>
                  <a:txBody>
                    <a:bodyPr/>
                    <a:lstStyle/>
                    <a:p>
                      <a:r>
                        <a:rPr lang="en-US" sz="1200" dirty="0" err="1" smtClean="0"/>
                        <a:t>Robotis</a:t>
                      </a:r>
                      <a:r>
                        <a:rPr lang="en-US" sz="1200" dirty="0" smtClean="0"/>
                        <a:t> RX-28 </a:t>
                      </a:r>
                      <a:r>
                        <a:rPr lang="en-US" sz="1200" dirty="0" err="1" smtClean="0"/>
                        <a:t>Dynamixel</a:t>
                      </a:r>
                      <a:endParaRPr lang="en-US" sz="1200" dirty="0" smtClean="0"/>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dirty="0" smtClean="0"/>
                        <a:t> [</a:t>
                      </a:r>
                      <a:r>
                        <a:rPr lang="en-US" sz="1200" dirty="0" smtClean="0">
                          <a:hlinkClick r:id="rId2"/>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Ø1/8”, L1-1/4” steel dowel pin (J1</a:t>
                      </a:r>
                      <a:r>
                        <a:rPr lang="en-US" sz="1200" kern="1200" dirty="0" smtClean="0">
                          <a:solidFill>
                            <a:schemeClr val="dk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tc>
                <a:tc>
                  <a:txBody>
                    <a:bodyPr/>
                    <a:lstStyle/>
                    <a:p>
                      <a:r>
                        <a:rPr lang="en-US" sz="1200" dirty="0" smtClean="0"/>
                        <a:t>10</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3" tooltip="Add this product to your current order"/>
                        </a:rPr>
                        <a:t>98381A477</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Ø3/8”, Wd1/8” nylon pulley (P1</a:t>
                      </a:r>
                      <a:r>
                        <a:rPr lang="en-US" sz="1200" kern="1200" dirty="0" smtClean="0">
                          <a:solidFill>
                            <a:schemeClr val="dk1"/>
                          </a:solidFill>
                          <a:effectLst/>
                          <a:latin typeface="+mn-lt"/>
                          <a:ea typeface="+mn-ea"/>
                          <a:cs typeface="+mn-cs"/>
                        </a:rPr>
                        <a: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6</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4"/>
                        </a:rPr>
                        <a:t>3434T31</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M2.5, L5mm </a:t>
                      </a:r>
                      <a:r>
                        <a:rPr lang="en-US" sz="1200" dirty="0" smtClean="0"/>
                        <a:t>bolt</a:t>
                      </a:r>
                    </a:p>
                    <a:p>
                      <a:endParaRPr lang="en-US" sz="1200" dirty="0" smtClean="0"/>
                    </a:p>
                    <a:p>
                      <a:endParaRPr lang="en-US" sz="1200" dirty="0" smtClean="0"/>
                    </a:p>
                    <a:p>
                      <a:endParaRPr lang="en-US" sz="1200" dirty="0" smtClean="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 w/ </a:t>
                      </a:r>
                      <a:r>
                        <a:rPr lang="en-US" sz="1200" dirty="0" err="1" smtClean="0"/>
                        <a:t>Dynamixel</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dirty="0" smtClean="0">
                          <a:solidFill>
                            <a:srgbClr val="800080"/>
                          </a:solidFill>
                          <a:hlinkClick r:id="rId5" tooltip="Add this product to your current order"/>
                        </a:rPr>
                        <a:t>92290A055</a:t>
                      </a:r>
                      <a:r>
                        <a:rPr lang="en-US" sz="1200" dirty="0">
                          <a:solidFill>
                            <a:schemeClr val="dk1"/>
                          </a:solidFill>
                        </a:rPr>
                        <a:t>]</a:t>
                      </a:r>
                      <a:endParaRPr lang="en-US" sz="12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solidFill>
                      <a:schemeClr val="bg1"/>
                    </a:solidFill>
                  </a:tcPr>
                </a:tc>
              </a:tr>
              <a:tr h="307766">
                <a:tc>
                  <a:txBody>
                    <a:bodyPr/>
                    <a:lstStyle/>
                    <a:p>
                      <a:r>
                        <a:rPr lang="en-US" sz="1200" dirty="0" smtClean="0"/>
                        <a:t>M2, L5mm </a:t>
                      </a:r>
                      <a:r>
                        <a:rPr lang="en-US" sz="1200" dirty="0" smtClean="0"/>
                        <a:t>bolt</a:t>
                      </a:r>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6" tooltip="Add this product to your current order"/>
                        </a:rPr>
                        <a:t>91290A012</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Socket Cap Screw 8-32, </a:t>
                      </a:r>
                      <a:endParaRPr lang="en-US" sz="1200" dirty="0" smtClean="0"/>
                    </a:p>
                    <a:p>
                      <a:r>
                        <a:rPr lang="en-US" sz="1200" dirty="0" smtClean="0"/>
                        <a:t>L3/4”</a:t>
                      </a:r>
                    </a:p>
                    <a:p>
                      <a:endParaRPr lang="en-US" sz="1200" dirty="0" smtClean="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7"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Ø1/4”, L1-1/2” zinc-plated female standoff (S1</a:t>
                      </a:r>
                      <a:r>
                        <a:rPr lang="en-US" sz="1200" kern="1200" dirty="0" smtClean="0">
                          <a:solidFill>
                            <a:schemeClr val="dk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8" tooltip="Add this product to your current order"/>
                        </a:rPr>
                        <a:t>93330A482</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Power Pro </a:t>
                      </a:r>
                      <a:r>
                        <a:rPr lang="en-US" sz="1200" dirty="0" smtClean="0"/>
                        <a:t>Spectra</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9"/>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PMC-780 </a:t>
                      </a:r>
                      <a:r>
                        <a:rPr lang="en-US" sz="1200" kern="1200" dirty="0" smtClean="0">
                          <a:solidFill>
                            <a:schemeClr val="dk1"/>
                          </a:solidFill>
                          <a:effectLst/>
                          <a:latin typeface="+mn-lt"/>
                          <a:ea typeface="+mn-ea"/>
                          <a:cs typeface="+mn-cs"/>
                        </a:rPr>
                        <a:t>Urethane</a:t>
                      </a:r>
                    </a:p>
                    <a:p>
                      <a:endParaRPr lang="en-US" sz="1200" kern="1200" dirty="0" smtClean="0">
                        <a:solidFill>
                          <a:schemeClr val="dk1"/>
                        </a:solidFill>
                        <a:effectLst/>
                        <a:latin typeface="+mn-lt"/>
                        <a:ea typeface="+mn-ea"/>
                        <a:cs typeface="+mn-cs"/>
                      </a:endParaRPr>
                    </a:p>
                    <a:p>
                      <a:endParaRPr lang="en-US" sz="1200" kern="1200" dirty="0" smtClean="0">
                        <a:solidFill>
                          <a:schemeClr val="dk1"/>
                        </a:solidFill>
                        <a:effectLst/>
                        <a:latin typeface="+mn-lt"/>
                        <a:ea typeface="+mn-ea"/>
                        <a:cs typeface="+mn-cs"/>
                      </a:endParaRPr>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0"/>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Vytaflex</a:t>
                      </a:r>
                      <a:r>
                        <a:rPr lang="en-US" sz="1200" dirty="0" smtClean="0"/>
                        <a:t> 30 </a:t>
                      </a:r>
                      <a:r>
                        <a:rPr lang="en-US" sz="1200" dirty="0" smtClean="0"/>
                        <a:t>Urethane</a:t>
                      </a:r>
                    </a:p>
                    <a:p>
                      <a:endParaRPr lang="en-US" sz="1200" dirty="0" smtClean="0"/>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11"/>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5" name="Picture 5" descr="http://www.trossenrobotics.com/shared/images/PImages/M-200-RS-RX-64.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329361" y="1619950"/>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ecx.images-amazon.com/images/I/51VoEMZil0L.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237848" y="6834279"/>
            <a:ext cx="724361" cy="6012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237848" y="3924299"/>
            <a:ext cx="929496" cy="666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329361" y="4692733"/>
            <a:ext cx="815172" cy="627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73995" y="3217285"/>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59341" y="5479688"/>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079994" y="6054844"/>
            <a:ext cx="1313905" cy="77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126346" y="2361314"/>
            <a:ext cx="1267553" cy="599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53854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55875" y="1181100"/>
            <a:ext cx="1883849" cy="369332"/>
          </a:xfrm>
          <a:prstGeom prst="rect">
            <a:avLst/>
          </a:prstGeom>
          <a:noFill/>
        </p:spPr>
        <p:txBody>
          <a:bodyPr wrap="none" rtlCol="0">
            <a:spAutoFit/>
          </a:bodyPr>
          <a:lstStyle/>
          <a:p>
            <a:r>
              <a:rPr lang="en-US" dirty="0" smtClean="0">
                <a:latin typeface="YaleAdmin-WebSmallCap" pitchFamily="2" charset="0"/>
              </a:rPr>
              <a:t>Finger Molding</a:t>
            </a:r>
            <a:endParaRPr lang="en-US" dirty="0">
              <a:latin typeface="YaleAdmin-WebSmallCap" pitchFamily="2" charset="0"/>
            </a:endParaRPr>
          </a:p>
        </p:txBody>
      </p:sp>
      <p:sp>
        <p:nvSpPr>
          <p:cNvPr id="5" name="TextBox 4"/>
          <p:cNvSpPr txBox="1"/>
          <p:nvPr/>
        </p:nvSpPr>
        <p:spPr>
          <a:xfrm>
            <a:off x="255281" y="9221686"/>
            <a:ext cx="5840719" cy="523220"/>
          </a:xfrm>
          <a:prstGeom prst="rect">
            <a:avLst/>
          </a:prstGeom>
          <a:noFill/>
        </p:spPr>
        <p:txBody>
          <a:bodyPr wrap="square" rtlCol="0">
            <a:spAutoFit/>
          </a:bodyPr>
          <a:lstStyle/>
          <a:p>
            <a:pPr algn="just"/>
            <a:r>
              <a:rPr lang="en-US" sz="1400" dirty="0"/>
              <a:t>Consult DDM (</a:t>
            </a:r>
            <a:r>
              <a:rPr lang="en-US" sz="1400" dirty="0" err="1"/>
              <a:t>Dieless</a:t>
            </a:r>
            <a:r>
              <a:rPr lang="en-US" sz="1400" dirty="0"/>
              <a:t> Deposition Manufacturing) guide for further details on pouring/preparing the joints and pads for fingers</a:t>
            </a:r>
            <a:endParaRPr lang="en-US" sz="1400" dirty="0"/>
          </a:p>
        </p:txBody>
      </p:sp>
      <p:cxnSp>
        <p:nvCxnSpPr>
          <p:cNvPr id="7" name="Straight Arrow Connector 6"/>
          <p:cNvCxnSpPr/>
          <p:nvPr/>
        </p:nvCxnSpPr>
        <p:spPr>
          <a:xfrm>
            <a:off x="1202141" y="4392613"/>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05450" y="4349750"/>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393056" cy="769441"/>
          </a:xfrm>
          <a:prstGeom prst="rect">
            <a:avLst/>
          </a:prstGeom>
          <a:noFill/>
        </p:spPr>
        <p:txBody>
          <a:bodyPr wrap="none" rtlCol="0">
            <a:spAutoFit/>
          </a:bodyPr>
          <a:lstStyle/>
          <a:p>
            <a:r>
              <a:rPr lang="en-US" sz="4400" dirty="0" smtClean="0">
                <a:latin typeface="YaleDesign-WebSmallCap" pitchFamily="2" charset="0"/>
              </a:rPr>
              <a:t>1</a:t>
            </a:r>
            <a:endParaRPr lang="en-US" sz="4400" dirty="0">
              <a:latin typeface="YaleDesign-WebSmallCap" pitchFamily="2" charset="0"/>
            </a:endParaRPr>
          </a:p>
        </p:txBody>
      </p:sp>
      <p:sp>
        <p:nvSpPr>
          <p:cNvPr id="11" name="TextBox 10"/>
          <p:cNvSpPr txBox="1"/>
          <p:nvPr/>
        </p:nvSpPr>
        <p:spPr>
          <a:xfrm>
            <a:off x="1285110" y="4337863"/>
            <a:ext cx="1693092" cy="276999"/>
          </a:xfrm>
          <a:prstGeom prst="rect">
            <a:avLst/>
          </a:prstGeom>
          <a:noFill/>
        </p:spPr>
        <p:txBody>
          <a:bodyPr wrap="none" rtlCol="0">
            <a:spAutoFit/>
          </a:bodyPr>
          <a:lstStyle/>
          <a:p>
            <a:r>
              <a:rPr lang="en-US" sz="1200" dirty="0" err="1" smtClean="0"/>
              <a:t>finger_flexure_print.stl</a:t>
            </a:r>
            <a:endParaRPr lang="en-US" sz="1200" dirty="0"/>
          </a:p>
        </p:txBody>
      </p:sp>
      <p:sp>
        <p:nvSpPr>
          <p:cNvPr id="18" name="TextBox 17"/>
          <p:cNvSpPr txBox="1"/>
          <p:nvPr/>
        </p:nvSpPr>
        <p:spPr>
          <a:xfrm>
            <a:off x="5567648" y="4337864"/>
            <a:ext cx="1556836" cy="276999"/>
          </a:xfrm>
          <a:prstGeom prst="rect">
            <a:avLst/>
          </a:prstGeom>
          <a:noFill/>
        </p:spPr>
        <p:txBody>
          <a:bodyPr wrap="none" rtlCol="0">
            <a:spAutoFit/>
          </a:bodyPr>
          <a:lstStyle/>
          <a:p>
            <a:r>
              <a:rPr lang="en-US" sz="1200" dirty="0" err="1" smtClean="0"/>
              <a:t>finger_pivot_print.stl</a:t>
            </a:r>
            <a:endParaRPr lang="en-US" sz="12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835" y="1772505"/>
            <a:ext cx="2364500" cy="2376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835" y="5572664"/>
            <a:ext cx="2629659" cy="2591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7387" y="1949799"/>
            <a:ext cx="2560522" cy="2021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3800" y="6047117"/>
            <a:ext cx="2600362" cy="2004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7767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55019" y="1181100"/>
            <a:ext cx="6384343" cy="2836422"/>
            <a:chOff x="794358" y="1144580"/>
            <a:chExt cx="6384343" cy="2836422"/>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358" y="1144580"/>
              <a:ext cx="6101741" cy="2836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2860140" y="285122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2324973" y="2555890"/>
              <a:ext cx="1614604" cy="944445"/>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614482" y="236715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4232420" y="2143190"/>
              <a:ext cx="565656" cy="1120428"/>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63303" y="2134136"/>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4886520" y="2083309"/>
              <a:ext cx="1183703" cy="34636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67962" y="2100705"/>
              <a:ext cx="1159292" cy="276999"/>
            </a:xfrm>
            <a:prstGeom prst="rect">
              <a:avLst/>
            </a:prstGeom>
            <a:noFill/>
          </p:spPr>
          <p:txBody>
            <a:bodyPr wrap="none" rtlCol="0">
              <a:spAutoFit/>
            </a:bodyPr>
            <a:lstStyle/>
            <a:p>
              <a:r>
                <a:rPr lang="en-US" sz="1200" dirty="0" smtClean="0">
                  <a:solidFill>
                    <a:schemeClr val="dk1"/>
                  </a:solidFill>
                </a:rPr>
                <a:t>Ø 1.5±0.5 mm</a:t>
              </a:r>
              <a:endParaRPr lang="en-US" sz="1200" dirty="0"/>
            </a:p>
          </p:txBody>
        </p:sp>
        <p:sp>
          <p:nvSpPr>
            <p:cNvPr id="28678" name="Oval 28677"/>
            <p:cNvSpPr/>
            <p:nvPr/>
          </p:nvSpPr>
          <p:spPr>
            <a:xfrm>
              <a:off x="3234939" y="2936966"/>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331938" y="264085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5177832" y="3509389"/>
              <a:ext cx="2000869" cy="276999"/>
            </a:xfrm>
            <a:prstGeom prst="rect">
              <a:avLst/>
            </a:prstGeom>
            <a:noFill/>
          </p:spPr>
          <p:txBody>
            <a:bodyPr wrap="none" rtlCol="0">
              <a:spAutoFit/>
            </a:bodyPr>
            <a:lstStyle/>
            <a:p>
              <a:r>
                <a:rPr lang="en-US" sz="1200" dirty="0" err="1" smtClean="0"/>
                <a:t>finger_flexure_print.stl</a:t>
              </a:r>
              <a:r>
                <a:rPr lang="en-US" sz="1200" dirty="0" smtClean="0"/>
                <a:t> (x4)</a:t>
              </a:r>
              <a:endParaRPr lang="en-US" sz="1200" dirty="0"/>
            </a:p>
          </p:txBody>
        </p:sp>
      </p:grpSp>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11215" y="1181100"/>
            <a:ext cx="1973169" cy="369332"/>
          </a:xfrm>
          <a:prstGeom prst="rect">
            <a:avLst/>
          </a:prstGeom>
          <a:noFill/>
        </p:spPr>
        <p:txBody>
          <a:bodyPr wrap="none" rtlCol="0">
            <a:spAutoFit/>
          </a:bodyPr>
          <a:lstStyle/>
          <a:p>
            <a:r>
              <a:rPr lang="en-US" dirty="0" smtClean="0">
                <a:latin typeface="YaleAdmin-WebSmallCap" pitchFamily="2" charset="0"/>
              </a:rPr>
              <a:t>Tendon Routing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2</a:t>
            </a:r>
            <a:endParaRPr lang="en-US" sz="4400" dirty="0">
              <a:latin typeface="YaleDesign-WebSmallCap" pitchFamily="2" charset="0"/>
            </a:endParaRPr>
          </a:p>
        </p:txBody>
      </p:sp>
      <p:sp>
        <p:nvSpPr>
          <p:cNvPr id="15" name="TextBox 14"/>
          <p:cNvSpPr txBox="1"/>
          <p:nvPr/>
        </p:nvSpPr>
        <p:spPr>
          <a:xfrm>
            <a:off x="198208" y="8755588"/>
            <a:ext cx="5840719" cy="954107"/>
          </a:xfrm>
          <a:prstGeom prst="rect">
            <a:avLst/>
          </a:prstGeom>
          <a:noFill/>
        </p:spPr>
        <p:txBody>
          <a:bodyPr wrap="square" rtlCol="0">
            <a:spAutoFit/>
          </a:bodyPr>
          <a:lstStyle/>
          <a:p>
            <a:pPr algn="just"/>
            <a:r>
              <a:rPr lang="en-US" sz="1400" dirty="0" smtClean="0"/>
              <a:t>Drill tendon </a:t>
            </a:r>
            <a:r>
              <a:rPr lang="en-US" sz="1400" dirty="0" smtClean="0">
                <a:solidFill>
                  <a:srgbClr val="FF0000"/>
                </a:solidFill>
              </a:rPr>
              <a:t>routing holes </a:t>
            </a:r>
            <a:r>
              <a:rPr lang="en-US" sz="1400" dirty="0" smtClean="0"/>
              <a:t>such that tendon will run tangent to inserted pin. Minimize contact between tendon and ABS but ensure that tendon runs freely. For the pivot base design, the fingers also have a torsional spring </a:t>
            </a:r>
            <a:r>
              <a:rPr lang="en-US" sz="1400" dirty="0" smtClean="0">
                <a:solidFill>
                  <a:srgbClr val="00B050"/>
                </a:solidFill>
              </a:rPr>
              <a:t>mounting hole</a:t>
            </a:r>
            <a:r>
              <a:rPr lang="en-US" sz="1400" dirty="0" smtClean="0"/>
              <a:t> to be drilled as shown.</a:t>
            </a:r>
            <a:endParaRPr lang="en-US" sz="1400" dirty="0"/>
          </a:p>
        </p:txBody>
      </p:sp>
      <p:grpSp>
        <p:nvGrpSpPr>
          <p:cNvPr id="21" name="Group 20"/>
          <p:cNvGrpSpPr/>
          <p:nvPr/>
        </p:nvGrpSpPr>
        <p:grpSpPr>
          <a:xfrm>
            <a:off x="922454" y="4274244"/>
            <a:ext cx="6604266" cy="4339049"/>
            <a:chOff x="1129854" y="4488876"/>
            <a:chExt cx="6604266" cy="4339049"/>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9854" y="4488876"/>
              <a:ext cx="5408731" cy="1862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Oval 24"/>
            <p:cNvSpPr/>
            <p:nvPr/>
          </p:nvSpPr>
          <p:spPr>
            <a:xfrm>
              <a:off x="1891018" y="5289294"/>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990248" y="5337785"/>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558191" y="5237311"/>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p:cNvCxnSpPr/>
            <p:nvPr/>
          </p:nvCxnSpPr>
          <p:spPr>
            <a:xfrm>
              <a:off x="1603612" y="4872251"/>
              <a:ext cx="928048" cy="1364776"/>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3302015" y="5061215"/>
              <a:ext cx="1029923" cy="1037817"/>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101690" y="553352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595681" y="5534940"/>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a:off x="4405837" y="5158195"/>
              <a:ext cx="1182761" cy="74742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1792877" y="5295645"/>
              <a:ext cx="92436" cy="9243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Arrow Connector 57"/>
            <p:cNvCxnSpPr/>
            <p:nvPr/>
          </p:nvCxnSpPr>
          <p:spPr>
            <a:xfrm>
              <a:off x="1836592" y="4785541"/>
              <a:ext cx="0" cy="1066191"/>
            </a:xfrm>
            <a:prstGeom prst="straightConnector1">
              <a:avLst/>
            </a:prstGeom>
            <a:ln w="19050">
              <a:solidFill>
                <a:srgbClr val="00B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869507" y="8550926"/>
              <a:ext cx="1864613" cy="276999"/>
            </a:xfrm>
            <a:prstGeom prst="rect">
              <a:avLst/>
            </a:prstGeom>
            <a:noFill/>
          </p:spPr>
          <p:txBody>
            <a:bodyPr wrap="none" rtlCol="0">
              <a:spAutoFit/>
            </a:bodyPr>
            <a:lstStyle/>
            <a:p>
              <a:r>
                <a:rPr lang="en-US" sz="1200" dirty="0" err="1" smtClean="0"/>
                <a:t>finger_pivot_print.stl</a:t>
              </a:r>
              <a:r>
                <a:rPr lang="en-US" sz="1200" dirty="0" smtClean="0"/>
                <a:t> (x4)</a:t>
              </a:r>
              <a:endParaRPr lang="en-US" sz="1200" dirty="0"/>
            </a:p>
          </p:txBody>
        </p:sp>
      </p:grpSp>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4234" y="6136516"/>
            <a:ext cx="3307129" cy="2478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82" name="Oval 7181"/>
          <p:cNvSpPr/>
          <p:nvPr/>
        </p:nvSpPr>
        <p:spPr>
          <a:xfrm>
            <a:off x="3678023" y="6825078"/>
            <a:ext cx="129097" cy="12909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3808478" y="6918958"/>
            <a:ext cx="129097" cy="1290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5850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677289" y="1181100"/>
            <a:ext cx="2512996" cy="369332"/>
          </a:xfrm>
          <a:prstGeom prst="rect">
            <a:avLst/>
          </a:prstGeom>
          <a:noFill/>
        </p:spPr>
        <p:txBody>
          <a:bodyPr wrap="none" rtlCol="0">
            <a:spAutoFit/>
          </a:bodyPr>
          <a:lstStyle/>
          <a:p>
            <a:r>
              <a:rPr lang="en-US" dirty="0" smtClean="0">
                <a:latin typeface="YaleAdmin-WebSmallCap" pitchFamily="2" charset="0"/>
              </a:rPr>
              <a:t>Tendon Routing (2/2)</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13896" cy="769441"/>
          </a:xfrm>
          <a:prstGeom prst="rect">
            <a:avLst/>
          </a:prstGeom>
          <a:noFill/>
        </p:spPr>
        <p:txBody>
          <a:bodyPr wrap="none" rtlCol="0">
            <a:spAutoFit/>
          </a:bodyPr>
          <a:lstStyle/>
          <a:p>
            <a:r>
              <a:rPr lang="en-US" sz="4400" dirty="0">
                <a:latin typeface="YaleDesign-WebSmallCap" pitchFamily="2" charset="0"/>
              </a:rPr>
              <a:t>3</a:t>
            </a:r>
          </a:p>
        </p:txBody>
      </p:sp>
      <p:sp>
        <p:nvSpPr>
          <p:cNvPr id="15" name="TextBox 14"/>
          <p:cNvSpPr txBox="1"/>
          <p:nvPr/>
        </p:nvSpPr>
        <p:spPr>
          <a:xfrm>
            <a:off x="208548" y="8493773"/>
            <a:ext cx="5840719" cy="1384995"/>
          </a:xfrm>
          <a:prstGeom prst="rect">
            <a:avLst/>
          </a:prstGeom>
          <a:noFill/>
        </p:spPr>
        <p:txBody>
          <a:bodyPr wrap="square" rtlCol="0">
            <a:spAutoFit/>
          </a:bodyPr>
          <a:lstStyle/>
          <a:p>
            <a:pPr algn="just"/>
            <a:r>
              <a:rPr lang="en-US" sz="1400" dirty="0" smtClean="0"/>
              <a:t>Use </a:t>
            </a:r>
            <a:r>
              <a:rPr lang="en-US" sz="1400" i="1" dirty="0" err="1" smtClean="0"/>
              <a:t>helper_jig.stl</a:t>
            </a:r>
            <a:r>
              <a:rPr lang="en-US" sz="1400" dirty="0" smtClean="0"/>
              <a:t> to aid in positioning and orientation during drilling if desired. </a:t>
            </a:r>
            <a:r>
              <a:rPr lang="en-US" sz="1400" dirty="0" smtClean="0">
                <a:solidFill>
                  <a:srgbClr val="FF0000"/>
                </a:solidFill>
              </a:rPr>
              <a:t>Routing holes</a:t>
            </a:r>
            <a:r>
              <a:rPr lang="en-US" sz="1400" dirty="0" smtClean="0"/>
              <a:t> should be drilled perpendicular to hole surface. The fingers are designed such that for each </a:t>
            </a:r>
            <a:r>
              <a:rPr lang="en-US" sz="1400" dirty="0" smtClean="0">
                <a:solidFill>
                  <a:srgbClr val="FF0000"/>
                </a:solidFill>
              </a:rPr>
              <a:t>routing hole</a:t>
            </a:r>
            <a:r>
              <a:rPr lang="en-US" sz="1400" dirty="0" smtClean="0"/>
              <a:t>, there is at least one feature surface that is perpendicular to the direction of drilling, as shown above. It is ideal to minimize the diameter of the </a:t>
            </a:r>
            <a:r>
              <a:rPr lang="en-US" sz="1400" dirty="0" smtClean="0">
                <a:solidFill>
                  <a:srgbClr val="FF0000"/>
                </a:solidFill>
              </a:rPr>
              <a:t>tendon routing holes</a:t>
            </a:r>
            <a:r>
              <a:rPr lang="en-US" sz="1400" dirty="0" smtClean="0"/>
              <a:t> if possible.</a:t>
            </a:r>
            <a:endParaRPr lang="en-US" sz="1400" dirty="0"/>
          </a:p>
        </p:txBody>
      </p:sp>
      <p:grpSp>
        <p:nvGrpSpPr>
          <p:cNvPr id="22" name="Group 21"/>
          <p:cNvGrpSpPr/>
          <p:nvPr/>
        </p:nvGrpSpPr>
        <p:grpSpPr>
          <a:xfrm>
            <a:off x="678628" y="4825378"/>
            <a:ext cx="6324308" cy="3490031"/>
            <a:chOff x="678628" y="4825378"/>
            <a:chExt cx="6324308" cy="3490031"/>
          </a:xfrm>
        </p:grpSpPr>
        <p:pic>
          <p:nvPicPr>
            <p:cNvPr id="297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628" y="4825379"/>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4905" y="4825378"/>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9589" y="4825379"/>
              <a:ext cx="2093347"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428" y="6619961"/>
              <a:ext cx="2073548" cy="16954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821396" y="7058961"/>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21396" y="7957467"/>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898481" y="6733592"/>
              <a:ext cx="5610" cy="1514650"/>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859198" y="7019698"/>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907" y="6619961"/>
              <a:ext cx="2093346" cy="16954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47" name="Straight Connector 46"/>
            <p:cNvCxnSpPr/>
            <p:nvPr/>
          </p:nvCxnSpPr>
          <p:spPr>
            <a:xfrm>
              <a:off x="2970915" y="6841114"/>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70915" y="7997671"/>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881002" y="6790636"/>
              <a:ext cx="0" cy="1412727"/>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3836109" y="6790636"/>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3491" y="6622785"/>
              <a:ext cx="2104750" cy="169262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54" name="Straight Connector 53"/>
            <p:cNvCxnSpPr/>
            <p:nvPr/>
          </p:nvCxnSpPr>
          <p:spPr>
            <a:xfrm>
              <a:off x="5002593" y="7957467"/>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5820677" y="6755240"/>
              <a:ext cx="5610" cy="1514650"/>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5781394" y="7086226"/>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a:off x="1528083" y="4255335"/>
            <a:ext cx="1043876" cy="276999"/>
          </a:xfrm>
          <a:prstGeom prst="rect">
            <a:avLst/>
          </a:prstGeom>
          <a:noFill/>
        </p:spPr>
        <p:txBody>
          <a:bodyPr wrap="none" rtlCol="0">
            <a:spAutoFit/>
          </a:bodyPr>
          <a:lstStyle/>
          <a:p>
            <a:r>
              <a:rPr lang="en-US" sz="1200" dirty="0" err="1"/>
              <a:t>h</a:t>
            </a:r>
            <a:r>
              <a:rPr lang="en-US" sz="1200" dirty="0" err="1" smtClean="0"/>
              <a:t>elper_jig.stl</a:t>
            </a:r>
            <a:endParaRPr lang="en-US" sz="1200" dirty="0"/>
          </a:p>
        </p:txBody>
      </p:sp>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3184" y="1695450"/>
            <a:ext cx="1628775" cy="2395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71976" y="1695450"/>
            <a:ext cx="2486910" cy="2736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32384" y="1677219"/>
            <a:ext cx="2098682" cy="2754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89437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4064" y="3723823"/>
            <a:ext cx="1913767" cy="1839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9712" y="2231310"/>
            <a:ext cx="4217360" cy="4307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326832" y="1181100"/>
            <a:ext cx="3008581" cy="369332"/>
          </a:xfrm>
          <a:prstGeom prst="rect">
            <a:avLst/>
          </a:prstGeom>
          <a:noFill/>
        </p:spPr>
        <p:txBody>
          <a:bodyPr wrap="none" rtlCol="0">
            <a:spAutoFit/>
          </a:bodyPr>
          <a:lstStyle/>
          <a:p>
            <a:r>
              <a:rPr lang="en-US" dirty="0" smtClean="0">
                <a:latin typeface="YaleAdmin-WebSmallCap" pitchFamily="2" charset="0"/>
              </a:rPr>
              <a:t>Surface Filing/</a:t>
            </a:r>
            <a:r>
              <a:rPr lang="en-US" dirty="0" err="1" smtClean="0">
                <a:latin typeface="YaleAdmin-WebSmallCap" pitchFamily="2" charset="0"/>
              </a:rPr>
              <a:t>Deburring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80577" y="9286875"/>
            <a:ext cx="449162" cy="769441"/>
          </a:xfrm>
          <a:prstGeom prst="rect">
            <a:avLst/>
          </a:prstGeom>
          <a:noFill/>
        </p:spPr>
        <p:txBody>
          <a:bodyPr wrap="none" rtlCol="0">
            <a:spAutoFit/>
          </a:bodyPr>
          <a:lstStyle/>
          <a:p>
            <a:r>
              <a:rPr lang="en-US" sz="4400" dirty="0">
                <a:latin typeface="YaleDesign-WebSmallCap" pitchFamily="2" charset="0"/>
              </a:rPr>
              <a:t>4</a:t>
            </a:r>
            <a:endParaRPr lang="en-US" sz="4400" dirty="0">
              <a:latin typeface="YaleDesign-WebSmallCap" pitchFamily="2" charset="0"/>
            </a:endParaRPr>
          </a:p>
        </p:txBody>
      </p:sp>
      <p:sp>
        <p:nvSpPr>
          <p:cNvPr id="15" name="TextBox 14"/>
          <p:cNvSpPr txBox="1"/>
          <p:nvPr/>
        </p:nvSpPr>
        <p:spPr>
          <a:xfrm>
            <a:off x="255281" y="9039973"/>
            <a:ext cx="5840719" cy="738664"/>
          </a:xfrm>
          <a:prstGeom prst="rect">
            <a:avLst/>
          </a:prstGeom>
          <a:noFill/>
        </p:spPr>
        <p:txBody>
          <a:bodyPr wrap="square" rtlCol="0">
            <a:spAutoFit/>
          </a:bodyPr>
          <a:lstStyle/>
          <a:p>
            <a:pPr algn="just"/>
            <a:r>
              <a:rPr lang="en-US" sz="1400" dirty="0" smtClean="0"/>
              <a:t>File down and </a:t>
            </a:r>
            <a:r>
              <a:rPr lang="en-US" sz="1400" dirty="0" err="1" smtClean="0"/>
              <a:t>deburr</a:t>
            </a:r>
            <a:r>
              <a:rPr lang="en-US" sz="1400" dirty="0" smtClean="0"/>
              <a:t> bearing surfaces as indicated above. Ensure that no support material remains, if applicable. Complementary piece (</a:t>
            </a:r>
            <a:r>
              <a:rPr lang="en-US" sz="1400" dirty="0" err="1" smtClean="0"/>
              <a:t>ie</a:t>
            </a:r>
            <a:r>
              <a:rPr lang="en-US" sz="1400" dirty="0" smtClean="0"/>
              <a:t>. pulley, finger) should slide in freely.</a:t>
            </a:r>
            <a:endParaRPr lang="en-US" sz="1400" dirty="0"/>
          </a:p>
        </p:txBody>
      </p:sp>
      <p:sp>
        <p:nvSpPr>
          <p:cNvPr id="39" name="TextBox 38"/>
          <p:cNvSpPr txBox="1"/>
          <p:nvPr/>
        </p:nvSpPr>
        <p:spPr>
          <a:xfrm>
            <a:off x="5364608" y="5424836"/>
            <a:ext cx="2000869" cy="276999"/>
          </a:xfrm>
          <a:prstGeom prst="rect">
            <a:avLst/>
          </a:prstGeom>
          <a:noFill/>
        </p:spPr>
        <p:txBody>
          <a:bodyPr wrap="none" rtlCol="0">
            <a:spAutoFit/>
          </a:bodyPr>
          <a:lstStyle/>
          <a:p>
            <a:r>
              <a:rPr lang="en-US" sz="1200" dirty="0" err="1" smtClean="0"/>
              <a:t>finger_flexure_print.stl</a:t>
            </a:r>
            <a:r>
              <a:rPr lang="en-US" sz="1200" dirty="0" smtClean="0"/>
              <a:t> (x2)</a:t>
            </a:r>
            <a:endParaRPr lang="en-US" sz="1200" dirty="0"/>
          </a:p>
        </p:txBody>
      </p:sp>
      <p:sp>
        <p:nvSpPr>
          <p:cNvPr id="42" name="TextBox 41"/>
          <p:cNvSpPr txBox="1"/>
          <p:nvPr/>
        </p:nvSpPr>
        <p:spPr>
          <a:xfrm>
            <a:off x="1932074" y="5436251"/>
            <a:ext cx="851515" cy="276999"/>
          </a:xfrm>
          <a:prstGeom prst="rect">
            <a:avLst/>
          </a:prstGeom>
          <a:noFill/>
        </p:spPr>
        <p:txBody>
          <a:bodyPr wrap="none" rtlCol="0">
            <a:spAutoFit/>
          </a:bodyPr>
          <a:lstStyle/>
          <a:p>
            <a:r>
              <a:rPr lang="en-US" sz="1200" dirty="0" smtClean="0"/>
              <a:t>c1.stl (x2)</a:t>
            </a:r>
            <a:endParaRPr lang="en-US" sz="1200" dirty="0"/>
          </a:p>
        </p:txBody>
      </p:sp>
    </p:spTree>
    <p:extLst>
      <p:ext uri="{BB962C8B-B14F-4D97-AF65-F5344CB8AC3E}">
        <p14:creationId xmlns:p14="http://schemas.microsoft.com/office/powerpoint/2010/main" val="10155674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9509</TotalTime>
  <Words>1563</Words>
  <Application>Microsoft Office PowerPoint</Application>
  <PresentationFormat>Custom</PresentationFormat>
  <Paragraphs>338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Parts List (Flexure Base)</vt:lpstr>
      <vt:lpstr>Parts List (Flexure Base)</vt:lpstr>
      <vt:lpstr>Parts List (Pivot Base)</vt:lpstr>
      <vt:lpstr>Parts List (Pivot Base)</vt:lpstr>
      <vt:lpstr>Part Preparation</vt:lpstr>
      <vt:lpstr>Part Preparation</vt:lpstr>
      <vt:lpstr>Part Preparation</vt:lpstr>
      <vt:lpstr>Part Preparation</vt:lpstr>
      <vt:lpstr>Part Preparation</vt:lpstr>
      <vt:lpstr>Part Preparation</vt:lpstr>
      <vt:lpstr>Assembly</vt:lpstr>
      <vt:lpstr>Assembly</vt:lpstr>
      <vt:lpstr>Assembly</vt:lpstr>
      <vt:lpstr>Assembly</vt:lpstr>
      <vt:lpstr>Assembly</vt:lpstr>
      <vt:lpstr>Assembly</vt:lpstr>
      <vt:lpstr>Assembly</vt:lpstr>
      <vt:lpstr>Assembly</vt:lpstr>
      <vt:lpstr>Assembly</vt:lpstr>
      <vt:lpstr>Assembly</vt:lpstr>
      <vt:lpstr>Tendon Routing</vt:lpstr>
      <vt:lpstr>Tendon Routing</vt:lpstr>
      <vt:lpstr>Post-Assembly</vt:lpstr>
    </vt:vector>
  </TitlesOfParts>
  <Company>Yale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Raymond Ma</dc:creator>
  <cp:lastModifiedBy>Raymond Ma</cp:lastModifiedBy>
  <cp:revision>403</cp:revision>
  <cp:lastPrinted>2013-11-28T03:50:01Z</cp:lastPrinted>
  <dcterms:created xsi:type="dcterms:W3CDTF">2010-11-16T20:19:40Z</dcterms:created>
  <dcterms:modified xsi:type="dcterms:W3CDTF">2013-11-28T03:52:29Z</dcterms:modified>
</cp:coreProperties>
</file>